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Economica"/>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Economica-bold.fntdata"/><Relationship Id="rId41" Type="http://schemas.openxmlformats.org/officeDocument/2006/relationships/font" Target="fonts/Economica-regular.fntdata"/><Relationship Id="rId22" Type="http://schemas.openxmlformats.org/officeDocument/2006/relationships/slide" Target="slides/slide18.xml"/><Relationship Id="rId44" Type="http://schemas.openxmlformats.org/officeDocument/2006/relationships/font" Target="fonts/Economica-boldItalic.fntdata"/><Relationship Id="rId21" Type="http://schemas.openxmlformats.org/officeDocument/2006/relationships/slide" Target="slides/slide17.xml"/><Relationship Id="rId43" Type="http://schemas.openxmlformats.org/officeDocument/2006/relationships/font" Target="fonts/Economica-italic.fntdata"/><Relationship Id="rId24" Type="http://schemas.openxmlformats.org/officeDocument/2006/relationships/slide" Target="slides/slide20.xml"/><Relationship Id="rId46" Type="http://schemas.openxmlformats.org/officeDocument/2006/relationships/font" Target="fonts/OpenSans-bold.fntdata"/><Relationship Id="rId23" Type="http://schemas.openxmlformats.org/officeDocument/2006/relationships/slide" Target="slides/slide19.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OpenSans-boldItalic.fntdata"/><Relationship Id="rId25" Type="http://schemas.openxmlformats.org/officeDocument/2006/relationships/slide" Target="slides/slide21.xml"/><Relationship Id="rId47" Type="http://schemas.openxmlformats.org/officeDocument/2006/relationships/font" Target="fonts/OpenSans-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vizcatalogue.com/index.html" TargetMode="External"/><Relationship Id="rId3" Type="http://schemas.openxmlformats.org/officeDocument/2006/relationships/hyperlink" Target="https://www.tableau.com/sites/default/files/media/which_chart_v6_final_0.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tat.columbia.edu/~gelman/research/published/tables5.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inlizzie.org/histogram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Toda la parte de visualizaciones de la materia está centrada alrededor de qué conceptos de estadística y probabilidad se benefician de visualizaciones y cómo comunicarlos adecuadamente.</a:t>
            </a:r>
            <a:endParaRPr/>
          </a:p>
          <a:p>
            <a:pPr indent="0" lvl="0" marL="0">
              <a:spcBef>
                <a:spcPts val="0"/>
              </a:spcBef>
              <a:spcAft>
                <a:spcPts val="0"/>
              </a:spcAft>
              <a:buNone/>
            </a:pPr>
            <a:r>
              <a:t/>
            </a:r>
            <a:endParaRPr/>
          </a:p>
          <a:p>
            <a:pPr indent="0" lvl="0" marL="0">
              <a:spcBef>
                <a:spcPts val="0"/>
              </a:spcBef>
              <a:spcAft>
                <a:spcPts val="0"/>
              </a:spcAft>
              <a:buNone/>
            </a:pPr>
            <a:r>
              <a:rPr lang="es"/>
              <a:t>Pallete http://paletton.com/#uid=71Z0u0kketqasL5fO-fowqrrFla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Muchos cursos de visualización comienzan explicando primero los componentes visuales para llegar luego a trabajar con los datos. Nosotros vamos a poner el foco en otra parte: en cómo procesar los datos para evidenciar patrones relevantes, y luego en cómo mostrarlos. Este primer fin de semana vamos a hacer un trabajo exploratorio, representando distintos aspectos de un dataset. Aprenderemos a programar los conceptos de estadística y probabilidad que estamos viendo, y qué tipo de encoding visual es adecuado para cada tipo de datos.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Uno de los aspectos más relevantes de las herramientas de visualización para el data </a:t>
            </a:r>
            <a:r>
              <a:rPr lang="es"/>
              <a:t>scientist</a:t>
            </a:r>
            <a:r>
              <a:rPr lang="es"/>
              <a:t> es cómo utilizarlas para representar un conjunto complejo y variado de datos, y posiblemente también compuesto de miles de registros.</a:t>
            </a:r>
            <a:endParaRPr/>
          </a:p>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La exploración (marcada en verde) de los datos es un proceso iterativo en el cual vamos filtrando y transformando nuestros datos, muchas veces siguiendo corazonadas, hasta que estamos satisfechos de que hemos conseguido lo que queremos. La presentación (marcada en rosa), por otro lado, tiene un objetivo claro: comunicar un mensaje en particular.</a:t>
            </a:r>
            <a:endParaRPr/>
          </a:p>
          <a:p>
            <a:pPr indent="0" lvl="0" marL="0" rtl="0">
              <a:spcBef>
                <a:spcPts val="0"/>
              </a:spcBef>
              <a:spcAft>
                <a:spcPts val="0"/>
              </a:spcAft>
              <a:buNone/>
            </a:pPr>
            <a:r>
              <a:rPr lang="es"/>
              <a:t>Este fin de semana vamos a ver tipos de gráficos y cómo aplicarlos en el proceso de exploración. La semana siguiente veremos más sobre encodings visuales y cómo comunicar un mensaje en particular.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Lo malo de un ciclo es que no tiene un punto de inicio. Desde el data science abordamos la exploración de datos con un método científico. Esto es: primero tenemos que definir una hipótesis, o al menos una pregunta que </a:t>
            </a:r>
            <a:r>
              <a:rPr lang="es"/>
              <a:t>queramos</a:t>
            </a:r>
            <a:r>
              <a:rPr lang="es"/>
              <a:t> responder. En base a eso, tenemos que identificar en nuestros datos qué información es relevante y qué información no lo es. Además de ello, es posible que no tengamos toda la información necesaria, sino que </a:t>
            </a:r>
            <a:r>
              <a:rPr lang="es"/>
              <a:t>debemos</a:t>
            </a:r>
            <a:r>
              <a:rPr lang="es"/>
              <a:t> recolectar más datos y/o transformar los que ya tenemos. Después de que hemos logrado definir estas dos cosas, pasamos a la programación en sí, y renegamos con los detalles de las librerías e implementaciones. Cuando hemos obtenido en limpio los datos que queremos, nos fijamos qué tipo de gráfico los muestra de mejor manera. Es importante no fijar primero el tipo de gráfico, porque eso puede sesgar la información que buscamos. Lo primero y más importante, es la **hipótesis**.</a:t>
            </a:r>
            <a:endParaRPr/>
          </a:p>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El proceso de desarrollar una hipótesis es lo que básicamente vamos a ver a lo largo de la licenciatura. A continuación vamos a repasar los tipos básicos de gráficos, para poder pasar después al práctico y a la programación.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Hay decenas de tipos de gráficos distintos. Ahora vamos a cubrir sólo los más básicos y tratar de entender qué tipos de datos representarían. Algunos links en los que pueden encontrar una clasificación más general:</a:t>
            </a:r>
            <a:endParaRPr/>
          </a:p>
          <a:p>
            <a:pPr indent="0" lvl="0" marL="0">
              <a:spcBef>
                <a:spcPts val="0"/>
              </a:spcBef>
              <a:spcAft>
                <a:spcPts val="0"/>
              </a:spcAft>
              <a:buNone/>
            </a:pPr>
            <a:r>
              <a:t/>
            </a:r>
            <a:endParaRPr/>
          </a:p>
          <a:p>
            <a:pPr indent="0" lvl="0" marL="0">
              <a:spcBef>
                <a:spcPts val="0"/>
              </a:spcBef>
              <a:spcAft>
                <a:spcPts val="0"/>
              </a:spcAft>
              <a:buNone/>
            </a:pPr>
            <a:r>
              <a:rPr lang="es" u="sng">
                <a:solidFill>
                  <a:schemeClr val="hlink"/>
                </a:solidFill>
                <a:hlinkClick r:id="rId2"/>
              </a:rPr>
              <a:t>https://datavizcatalogue.com/index.html</a:t>
            </a:r>
            <a:endParaRPr/>
          </a:p>
          <a:p>
            <a:pPr indent="0" lvl="0" marL="0">
              <a:spcBef>
                <a:spcPts val="0"/>
              </a:spcBef>
              <a:spcAft>
                <a:spcPts val="0"/>
              </a:spcAft>
              <a:buNone/>
            </a:pPr>
            <a:r>
              <a:rPr lang="es" u="sng">
                <a:solidFill>
                  <a:schemeClr val="hlink"/>
                </a:solidFill>
                <a:hlinkClick r:id="rId3"/>
              </a:rPr>
              <a:t>https://www.tableau.com/sites/default/files/media/which_chart_v6_final_0.pdf</a:t>
            </a:r>
            <a:endParaRPr/>
          </a:p>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Lo más simple es siempre comenzar por una tabla! </a:t>
            </a:r>
            <a:endParaRPr/>
          </a:p>
          <a:p>
            <a:pPr indent="0" lvl="0" marL="0">
              <a:spcBef>
                <a:spcPts val="0"/>
              </a:spcBef>
              <a:spcAft>
                <a:spcPts val="0"/>
              </a:spcAft>
              <a:buNone/>
            </a:pPr>
            <a:r>
              <a:t/>
            </a:r>
            <a:endParaRPr/>
          </a:p>
          <a:p>
            <a:pPr indent="0" lvl="0" marL="0">
              <a:spcBef>
                <a:spcPts val="0"/>
              </a:spcBef>
              <a:spcAft>
                <a:spcPts val="0"/>
              </a:spcAft>
              <a:buNone/>
            </a:pPr>
            <a:r>
              <a:rPr lang="es"/>
              <a:t>Las tablas son muchas veces dejadas de lado en las visualizaciones, pero son una de las formas de representación más poderosa. Usualmente partimos de una tabla para generar visualizaciones más complejas, pero esto no significa que generar buenas tablas no sea útil en el proceso de comunicación.</a:t>
            </a:r>
            <a:endParaRPr/>
          </a:p>
          <a:p>
            <a:pPr indent="0" lvl="0" marL="0">
              <a:spcBef>
                <a:spcPts val="0"/>
              </a:spcBef>
              <a:spcAft>
                <a:spcPts val="0"/>
              </a:spcAft>
              <a:buNone/>
            </a:pPr>
            <a:r>
              <a:t/>
            </a:r>
            <a:endParaRPr/>
          </a:p>
          <a:p>
            <a:pPr indent="0" lvl="0" marL="0" rtl="0">
              <a:spcBef>
                <a:spcPts val="0"/>
              </a:spcBef>
              <a:spcAft>
                <a:spcPts val="0"/>
              </a:spcAft>
              <a:buNone/>
            </a:pPr>
            <a:r>
              <a:rPr lang="es"/>
              <a:t>Dentro de la comunidad científica, existe una predisposición a ver los datos crudos y no dejarse llevar por gráficos “flashy”. En este caso, las tablas no son sólo adecuadas sino recomendables, ya que nuestra audiencia espera poder analizar la fuente de los datos y descubrir patrones ellos mismos, para corroborar las posibles hipótesis presentadas. </a:t>
            </a:r>
            <a:r>
              <a:rPr lang="es">
                <a:solidFill>
                  <a:schemeClr val="dk1"/>
                </a:solidFill>
              </a:rPr>
              <a:t>Andrew Gelman escribió un artículo bastante cargado de opinión, pero muy entretenido de leer. En él, dice</a:t>
            </a:r>
            <a:r>
              <a:rPr lang="es"/>
              <a:t> </a:t>
            </a:r>
            <a:r>
              <a:rPr lang="es"/>
              <a:t>“the snazzier your display, the more you can get away with a crappy underlying analysis” - </a:t>
            </a:r>
            <a:r>
              <a:rPr lang="es" u="sng">
                <a:solidFill>
                  <a:schemeClr val="hlink"/>
                </a:solidFill>
                <a:hlinkClick r:id="rId2"/>
              </a:rPr>
              <a:t>http://www.stat.columbia.edu/~gelman/research/published/tables5.pdf</a:t>
            </a:r>
            <a:r>
              <a:rPr lang="es"/>
              <a:t>. También, en el mismo artículo menciona: “Here, I recommend using the variable names provided by the computer program, which are typically abbreviations in all caps.” (in what programming language??)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En este caso, una tabla resume 3 datos </a:t>
            </a:r>
            <a:r>
              <a:rPr lang="es"/>
              <a:t>categóricos</a:t>
            </a:r>
            <a:r>
              <a:rPr lang="es"/>
              <a:t> incluyendo descripciones, agregando una estructura jerárquica a la información.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Si tenemos variables numéricas en el eje x es muy común usar también gráficos de línea. Ahora, esto no vale al revés!!</a:t>
            </a:r>
            <a:endParaRPr/>
          </a:p>
          <a:p>
            <a:pPr indent="0" lvl="0" marL="0">
              <a:spcBef>
                <a:spcPts val="0"/>
              </a:spcBef>
              <a:spcAft>
                <a:spcPts val="0"/>
              </a:spcAft>
              <a:buNone/>
            </a:pPr>
            <a:r>
              <a:t/>
            </a:r>
            <a:endParaRPr/>
          </a:p>
          <a:p>
            <a:pPr indent="0" lvl="0" marL="0">
              <a:spcBef>
                <a:spcPts val="0"/>
              </a:spcBef>
              <a:spcAft>
                <a:spcPts val="0"/>
              </a:spcAft>
              <a:buNone/>
            </a:pPr>
            <a:r>
              <a:rPr lang="es"/>
              <a:t>Son gráficos muy versátiles, pero no siempre son adecuados. Mientras más barras se grafican, menos atención se pone en la variación entre una barra y otra, y más evidente es la distribución total. Los gráficos de barra también son muy sensibles al ordenamiento, ya que mientras más alejadas están las barras más difícil es compararlas. Por otra parte, la diferencia en </a:t>
            </a:r>
            <a:r>
              <a:rPr lang="es"/>
              <a:t>el tamaño de cada barra puede codificar sólo cierta cantidad de información. Por ejemplo, si las barras son grandes en alto, una pequeña diferencia entre ellas pasará desapercibida, mientras que si las barras son pequeñas, la misma diferencia será más evidente.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¿Por qué las herramientas de visualización son importantes en el data science? ¿Por qué las imágenes son medios tan efectivos de comunicación?</a:t>
            </a:r>
            <a:endParaRPr/>
          </a:p>
          <a:p>
            <a:pPr indent="0" lvl="0" marL="0">
              <a:spcBef>
                <a:spcPts val="0"/>
              </a:spcBef>
              <a:spcAft>
                <a:spcPts val="0"/>
              </a:spcAft>
              <a:buNone/>
            </a:pPr>
            <a:r>
              <a:t/>
            </a:r>
            <a:endParaRPr/>
          </a:p>
          <a:p>
            <a:pPr indent="0" lvl="0" marL="0">
              <a:spcBef>
                <a:spcPts val="0"/>
              </a:spcBef>
              <a:spcAft>
                <a:spcPts val="0"/>
              </a:spcAft>
              <a:buNone/>
            </a:pPr>
            <a:r>
              <a:rPr lang="es"/>
              <a:t>And this is also a good example of a visualization really flashy by that gives you only 6 facts!</a:t>
            </a:r>
            <a:endParaRPr/>
          </a:p>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En este gráfico estamos incorporando 3 variables: nivel de educación, cantidad de ventas y género. La tercera variable, en este caso el género, debe ser relativamente pequeña o el número de grupos será demasiado alto. </a:t>
            </a:r>
            <a:r>
              <a:rPr lang="es">
                <a:solidFill>
                  <a:schemeClr val="dk1"/>
                </a:solidFill>
              </a:rPr>
              <a:t>Con un gráfico de barras por grupos, es muy fácil comparar la distribución de los datos entre grupos y entre los componentes de una misma barra, pero es difícil comparar valores de un sólo grupo entre sí. En este caso, no es tan simple comparar únicamente la distribución de mujeres, sino que se resalta la comparación entre hombre y mujeres dentro de cada columna.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También se pueden “apilar” las barras de distintos grupos. En este caso, lo que estamos representando cambia radicalmente. Con un gráfico apilado común, comparamos la cantidad de cada barra y mostramos la división de esa barra en los distintos grupos. Es más difícil todavía comparar los grupos entre sí, excepto por el primero, ya que todas las barras comparten el mismo punto de origen. El gráfico apilado al 100% es una forma más clara de comparar la distribución de los grupos dentro de cada columna. Como desventaja, ya no podemos comparar las columnas entre sí ya que han sido normalizadas. En el caso de una variable binaria, ambos grupos pueden compararse porque tienen puntos de referencia en común, en este caso, el 0% y el 100%. Con una mayor cantidad de grupos esto no es posible, y este tipo de gráficos suele volverse confuso ya que oscurece el hecho de que la cantidad total de cada barra puede ser distinta.</a:t>
            </a:r>
            <a:endParaRPr/>
          </a:p>
          <a:p>
            <a:pPr indent="0" lvl="0" marL="0">
              <a:spcBef>
                <a:spcPts val="0"/>
              </a:spcBef>
              <a:spcAft>
                <a:spcPts val="0"/>
              </a:spcAft>
              <a:buNone/>
            </a:pPr>
            <a:r>
              <a:t/>
            </a:r>
            <a:endParaRPr/>
          </a:p>
          <a:p>
            <a:pPr indent="0" lvl="0" marL="0" rtl="0">
              <a:spcBef>
                <a:spcPts val="0"/>
              </a:spcBef>
              <a:spcAft>
                <a:spcPts val="0"/>
              </a:spcAft>
              <a:buNone/>
            </a:pPr>
            <a:br>
              <a:rPr lang="es"/>
            </a:br>
            <a:r>
              <a:rPr lang="es"/>
              <a:t>Como regla general, los gráficos de barra por grupos deben ser elegidos cuidadosamente, y no deberían tener más de dos o tres grupos para captar a un lector casual. Más cuidado todavía hay que tener con los gráficos apilados, determinando cuál es la información que queremos resaltar y cómo utilizar las barras adecuadamente.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Los gráficos de barra pueden estar orientados verticalmente (izquierda, en cuyo caso algunas veces se los llama gráficos de columnas) u horizontalmente (derecha). El artículo citado argumenta que los gráficos orientados horizontalmente son más fáciles de leer, ya que todo va en la misma dirección.</a:t>
            </a:r>
            <a:endParaRPr/>
          </a:p>
          <a:p>
            <a:pPr indent="0" lvl="0" marL="0">
              <a:spcBef>
                <a:spcPts val="0"/>
              </a:spcBef>
              <a:spcAft>
                <a:spcPts val="0"/>
              </a:spcAft>
              <a:buNone/>
            </a:pPr>
            <a:r>
              <a:t/>
            </a:r>
            <a:endParaRPr/>
          </a:p>
          <a:p>
            <a:pPr indent="0" lvl="0" marL="0" rtl="0">
              <a:spcBef>
                <a:spcPts val="0"/>
              </a:spcBef>
              <a:spcAft>
                <a:spcPts val="0"/>
              </a:spcAft>
              <a:buNone/>
            </a:pPr>
            <a:r>
              <a:rPr lang="es"/>
              <a:t>El factor más relevante en mi opinión es el tamaño disponible en la imagen. Si las etiquetas son muy grandes o hay muchas barras para comparar, un gráfico vertical puede ser la mejor opción.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Un histograma es </a:t>
            </a:r>
            <a:r>
              <a:rPr lang="es"/>
              <a:t>esencialmente</a:t>
            </a:r>
            <a:r>
              <a:rPr lang="es"/>
              <a:t> distinto a un gráfico de barras. En primer lugar, sólo estamos mostrando la distribución una única variable.</a:t>
            </a:r>
            <a:endParaRPr/>
          </a:p>
          <a:p>
            <a:pPr indent="0" lvl="0" marL="0">
              <a:spcBef>
                <a:spcPts val="0"/>
              </a:spcBef>
              <a:spcAft>
                <a:spcPts val="0"/>
              </a:spcAft>
              <a:buNone/>
            </a:pPr>
            <a:r>
              <a:t/>
            </a:r>
            <a:endParaRPr/>
          </a:p>
          <a:p>
            <a:pPr indent="0" lvl="0" marL="0">
              <a:spcBef>
                <a:spcPts val="0"/>
              </a:spcBef>
              <a:spcAft>
                <a:spcPts val="0"/>
              </a:spcAft>
              <a:buNone/>
            </a:pPr>
            <a:r>
              <a:rPr lang="es"/>
              <a:t>En la imágen se muestra un histograma creado por seaborn. La línea es una aproximación a la fdp generada automáticamente.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400">
                <a:solidFill>
                  <a:schemeClr val="dk1"/>
                </a:solidFill>
                <a:latin typeface="Open Sans"/>
                <a:ea typeface="Open Sans"/>
                <a:cs typeface="Open Sans"/>
                <a:sym typeface="Open Sans"/>
              </a:rPr>
              <a:t>En el sitio </a:t>
            </a:r>
            <a:r>
              <a:rPr lang="es" sz="1400" u="sng">
                <a:solidFill>
                  <a:schemeClr val="hlink"/>
                </a:solidFill>
                <a:latin typeface="Open Sans"/>
                <a:ea typeface="Open Sans"/>
                <a:cs typeface="Open Sans"/>
                <a:sym typeface="Open Sans"/>
                <a:hlinkClick r:id="rId2"/>
              </a:rPr>
              <a:t>http://tinlizzie.org/histograms/</a:t>
            </a:r>
            <a:r>
              <a:rPr lang="es" sz="1400">
                <a:solidFill>
                  <a:schemeClr val="dk1"/>
                </a:solidFill>
                <a:latin typeface="Open Sans"/>
                <a:ea typeface="Open Sans"/>
                <a:cs typeface="Open Sans"/>
                <a:sym typeface="Open Sans"/>
              </a:rPr>
              <a:t> hay un tutorial interactivo sobre la construcción de histogramas, y sobre todo sobre los distintos parámetros involucrados.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Es efectivo para comparar una o varias categorías. Los polígonos de frecuencia son gráficos de línea</a:t>
            </a:r>
            <a:endParaRPr/>
          </a:p>
          <a:p>
            <a:pPr indent="0" lvl="0" marL="0">
              <a:spcBef>
                <a:spcPts val="0"/>
              </a:spcBef>
              <a:spcAft>
                <a:spcPts val="0"/>
              </a:spcAft>
              <a:buNone/>
            </a:pPr>
            <a:r>
              <a:t/>
            </a:r>
            <a:endParaRPr/>
          </a:p>
          <a:p>
            <a:pPr indent="0" lvl="0" marL="0">
              <a:spcBef>
                <a:spcPts val="0"/>
              </a:spcBef>
              <a:spcAft>
                <a:spcPts val="0"/>
              </a:spcAft>
              <a:buNone/>
            </a:pPr>
            <a:r>
              <a:rPr lang="es"/>
              <a:t>Si lo comparamos con un gráfico de barras, tienen ventajas y desventajas. En primer lugar, sugiere una relación más fuerte entre los datos del eje horizontal, que deben ser secuenciales. Además de ello, pueden representar más valores ya que el peso visual de cada punto es mucho menor que una barra.</a:t>
            </a:r>
            <a:endParaRPr/>
          </a:p>
          <a:p>
            <a:pPr indent="0" lvl="0" marL="0">
              <a:spcBef>
                <a:spcPts val="0"/>
              </a:spcBef>
              <a:spcAft>
                <a:spcPts val="0"/>
              </a:spcAft>
              <a:buNone/>
            </a:pPr>
            <a:r>
              <a:t/>
            </a:r>
            <a:endParaRPr/>
          </a:p>
          <a:p>
            <a:pPr indent="0" lvl="0" marL="0" rtl="0">
              <a:spcBef>
                <a:spcPts val="0"/>
              </a:spcBef>
              <a:spcAft>
                <a:spcPts val="0"/>
              </a:spcAft>
              <a:buNone/>
            </a:pPr>
            <a:r>
              <a:rPr lang="es"/>
              <a:t>Por otra parte, un gráfico de líneas con pocos puntos puede ser indicativo de una tendencia que no existe (o que no tenemos suficientes datos como para mostrarla).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En este caso, estamos combinando un gráfico de línea con barras de error, que indican la variación de los datos para cada punto. La línea denota alguna métrica de promedio, como pueden ser la media o la moda muestral. Los rangos de variación pueden representar desviación estándar, amplitud de rango, etc. La variación también suele mostrarse como una sombra detrás de la línea.</a:t>
            </a:r>
            <a:endParaRPr/>
          </a:p>
          <a:p>
            <a:pPr indent="0" lvl="0" marL="0">
              <a:spcBef>
                <a:spcPts val="0"/>
              </a:spcBef>
              <a:spcAft>
                <a:spcPts val="0"/>
              </a:spcAft>
              <a:buNone/>
            </a:pPr>
            <a:r>
              <a:t/>
            </a:r>
            <a:endParaRPr/>
          </a:p>
          <a:p>
            <a:pPr indent="0" lvl="0" marL="0" rtl="0">
              <a:spcBef>
                <a:spcPts val="0"/>
              </a:spcBef>
              <a:spcAft>
                <a:spcPts val="0"/>
              </a:spcAft>
              <a:buNone/>
            </a:pPr>
            <a:r>
              <a:rPr lang="es"/>
              <a:t>Otra ventaja de los gráficos de línea en el ámbito académico es que permiten interpolación y suavizado de los datos.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Las líneas son elementos tan simples que pueden ser utilizadas de muchas formas. En este caso, la visualización es artística, pero si se utilizan inteligentemente los elementos visuales se transmite información de manera muy efectiva.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Es un punto medio entre un gráfico de barras y un gráfico de líneas. En este caso, el autor (muy expertamente) utiliza las barras para proveer una tercera dimensión a los datos y poder mostrar más agrupaciones sin sobrecargar la visualización.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Las áreas apiladas muestran la proporción de un grupo con respecto al todo. A diferencia de los gráficos de barra, sí podemos comparar fácilmente la progresión de esta composición ya que existe una relación entre los valores en el eje x.</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En realidad, lo único que estamos diciendo son estos hechos. Pero, es lo único mensaje que estamos transmitiendo? Depende del mensaje que se quiera comunicar elegir la herramienta visual adecuada. Tengan en cuenta que el texto también es una herramienta visual, y muchas veces muy poderosa!</a:t>
            </a:r>
            <a:endParaRPr/>
          </a:p>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Los gráficos de torta son muy controversiales, hay gente que dice que no deberían utilizarse nunca mientras otros los recomiendan. Entre las mayores desventajas está que es difícil comparar ángulos para estimar proporciones en el gráfico, especialmente cuando dichos ángulos son muy similares.</a:t>
            </a:r>
            <a:endParaRPr/>
          </a:p>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solidFill>
                  <a:schemeClr val="dk1"/>
                </a:solidFill>
              </a:rPr>
              <a:t>Personalmente creo que la mayor desventaja que tienen es que la gente los utiliza de manera incorrecta, pero que pueden ser útiles con las modificaciones adecuadas. Por ejemplo, se pueden agregar las cantidades correspondientes a cada porción. En general, se debe mantener la cantidad de categorías (en las que uno desea que el usuario se concentre) menor a 5, y deben tener proporciones significativamente distintas.</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Existen dos variaciones de los gráficos de torta: gráficos de dona (donnut chart) y gráficos de torta irregulares, como vemos en la imagen. (A pesar de que hay 5 elementos en las etiquetas y solo 4 porciones de torta)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Por más que una variable no sea contínua, al </a:t>
            </a:r>
            <a:r>
              <a:rPr lang="es"/>
              <a:t>incluirla</a:t>
            </a:r>
            <a:r>
              <a:rPr lang="es"/>
              <a:t> en un scatter plot la estamos tratando como una variable continua.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Al presentar la información de forma más condensada, podemos usarlos para comparar distribuciones mucho más fácilmente.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En esta clase vimos:</a:t>
            </a:r>
            <a:endParaRPr/>
          </a:p>
          <a:p>
            <a:pPr indent="-298450" lvl="0" marL="457200" rtl="0">
              <a:spcBef>
                <a:spcPts val="0"/>
              </a:spcBef>
              <a:spcAft>
                <a:spcPts val="0"/>
              </a:spcAft>
              <a:buSzPts val="1100"/>
              <a:buChar char="●"/>
            </a:pPr>
            <a:r>
              <a:rPr lang="es"/>
              <a:t>Por qué visualización es importante para el data science</a:t>
            </a:r>
            <a:endParaRPr/>
          </a:p>
          <a:p>
            <a:pPr indent="-298450" lvl="0" marL="457200" rtl="0">
              <a:spcBef>
                <a:spcPts val="0"/>
              </a:spcBef>
              <a:spcAft>
                <a:spcPts val="0"/>
              </a:spcAft>
              <a:buSzPts val="1100"/>
              <a:buChar char="●"/>
            </a:pPr>
            <a:r>
              <a:rPr lang="es"/>
              <a:t>Cómo las visualizaciones intervienen en el proceso de exploración de datos y de comunicación de información.</a:t>
            </a:r>
            <a:endParaRPr/>
          </a:p>
          <a:p>
            <a:pPr indent="-298450" lvl="0" marL="457200" rtl="0">
              <a:spcBef>
                <a:spcPts val="0"/>
              </a:spcBef>
              <a:spcAft>
                <a:spcPts val="0"/>
              </a:spcAft>
              <a:buSzPts val="1100"/>
              <a:buChar char="●"/>
            </a:pPr>
            <a:r>
              <a:rPr lang="es"/>
              <a:t>Repasamos cuáles son los tipos de gráfico que se pueden utilizar y qué tipo de información pueden representar con cada uno. </a:t>
            </a:r>
            <a:endParaRPr/>
          </a:p>
          <a:p>
            <a:pPr indent="0" lvl="0" marL="0" rtl="0">
              <a:spcBef>
                <a:spcPts val="0"/>
              </a:spcBef>
              <a:spcAft>
                <a:spcPts val="0"/>
              </a:spcAft>
              <a:buNone/>
            </a:pPr>
            <a:r>
              <a:t/>
            </a:r>
            <a:endParaRPr/>
          </a:p>
          <a:p>
            <a:pPr indent="0" lvl="0" marL="0" rtl="0">
              <a:spcBef>
                <a:spcPts val="0"/>
              </a:spcBef>
              <a:spcAft>
                <a:spcPts val="0"/>
              </a:spcAft>
              <a:buNone/>
            </a:pPr>
            <a:r>
              <a:rPr lang="es"/>
              <a:t>En las clases siguientes veremos como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En este aspecto, las visualizaciones son herramientas que utilizamos para la comunicación de un mensaje. Nos ayudan a resaltar partes de un mensaje, presentarlo con otra perspectiva, captar la atención de la audiencia por más tiempo o exhibir los patrones de tal forma que sean más fáciles de recordar.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La comprensión se dificulta no solamente con el volúmen de los datos, sino también con el tipo de datos que se presentan. Los bajos niveles de abstracción no nos permiten encontrar patrones fácilmente, y debemos recurrir a métodos de agregación, visualización, etc. para poder entender nuestros propios datos.</a:t>
            </a:r>
            <a:endParaRPr/>
          </a:p>
          <a:p>
            <a:pPr indent="0" lvl="0" marL="0" rtl="0">
              <a:spcBef>
                <a:spcPts val="0"/>
              </a:spcBef>
              <a:spcAft>
                <a:spcPts val="0"/>
              </a:spcAft>
              <a:buNone/>
            </a:pPr>
            <a:r>
              <a:rPr lang="es"/>
              <a:t>Este proceso se conoce también como exploración de datos.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Es muy </a:t>
            </a:r>
            <a:r>
              <a:rPr lang="es"/>
              <a:t>difícil</a:t>
            </a:r>
            <a:r>
              <a:rPr lang="es"/>
              <a:t>, tanto para alguien que sabe qué es esta tabla como para alguien que no, sacar alguna conclusión de ella. Este ejemplo en particular muestra parcialmente una de las 6 tablas de experimentos realizadas para publicar un paper. Tenemos que agregar esa información para poder hacerla legible, y sobre todo para poder entender el significado de estos resultados.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Una visualización realza los patrones en particular que queremos ver. </a:t>
            </a:r>
            <a:endParaRPr/>
          </a:p>
          <a:p>
            <a:pPr indent="0" lvl="0" marL="0">
              <a:spcBef>
                <a:spcPts val="0"/>
              </a:spcBef>
              <a:spcAft>
                <a:spcPts val="0"/>
              </a:spcAft>
              <a:buNone/>
            </a:pPr>
            <a:r>
              <a:rPr lang="es"/>
              <a:t>Estos son dos ejemplos de gráficos que se extrajeron de los resultados. </a:t>
            </a:r>
            <a:r>
              <a:rPr lang="es"/>
              <a:t>En este caso, notar que la tabla muestra resultados para los cursos 1, 6, 16 y 21, aunque el conjunto de resultados graficado incluye 38 cursos, separados en 3 categorías según su tamaño. </a:t>
            </a:r>
            <a:r>
              <a:rPr lang="es"/>
              <a:t>En ese sentido, el gráfico contiene mucha más información que la tabla.</a:t>
            </a:r>
            <a:endParaRPr/>
          </a:p>
          <a:p>
            <a:pPr indent="0" lvl="0" marL="0" rtl="0">
              <a:spcBef>
                <a:spcPts val="0"/>
              </a:spcBef>
              <a:spcAft>
                <a:spcPts val="0"/>
              </a:spcAft>
              <a:buNone/>
            </a:pPr>
            <a:r>
              <a:rPr lang="es">
                <a:solidFill>
                  <a:schemeClr val="dk1"/>
                </a:solidFill>
              </a:rPr>
              <a:t>El gráfico de la izquierda muestra relaciones entre las distintas métricas para un mismo modelo, mientras que el de la derecha compara los resultados de los mejores modelos utilizando una sola métrica. Un aspecto importante de estos ejemplos es que, para poder encontrar patrones claros, debemos dejar afuera mucha información y concentrarnos sólo en los aspectos importantes. Esto es claro cuando compramos la claridad del mensaje del gráfico pairplot (izquierda) con el gráfico boxplot (derecha). El segundo está pensado para ser incluído en una publicación, mientras que el primero fue utilizado solamente por los investigadores durante el diseño de experimentos.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En este caso, la información es prácticamente imposible de procesar por un humano sin la ayuda de herramientas externas.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solidFill>
                  <a:schemeClr val="dk1"/>
                </a:solidFill>
              </a:rPr>
              <a:t>O a dónde necesitás llegar después de terminar la diplomatura.</a:t>
            </a:r>
            <a:endParaRPr>
              <a:solidFill>
                <a:schemeClr val="dk1"/>
              </a:solidFill>
            </a:endParaRPr>
          </a:p>
          <a:p>
            <a:pPr indent="0" lvl="0" marL="0">
              <a:spcBef>
                <a:spcPts val="0"/>
              </a:spcBef>
              <a:spcAft>
                <a:spcPts val="0"/>
              </a:spcAft>
              <a:buClr>
                <a:schemeClr val="dk1"/>
              </a:buClr>
              <a:buSzPts val="1100"/>
              <a:buFont typeface="Arial"/>
              <a:buNone/>
            </a:pPr>
            <a:r>
              <a:rPr lang="es">
                <a:solidFill>
                  <a:schemeClr val="dk1"/>
                </a:solidFill>
              </a:rPr>
              <a:t>El espectro de cómo se utilizan las visualizaciones es bastante amplio. Desde los gráficos utilizados internamente en el desarrollo de software, los gráficos usados en papers científicos, las visualizaciones utilizadas para presentar a project managers, visualizaciones para clientes y finalmente infografías para un público general, que puede a su vez ser más o menos técnico.</a:t>
            </a:r>
            <a:endParaRPr>
              <a:solidFill>
                <a:schemeClr val="dk1"/>
              </a:solidFill>
            </a:endParaRPr>
          </a:p>
          <a:p>
            <a:pPr indent="0" lvl="0" marL="0">
              <a:spcBef>
                <a:spcPts val="0"/>
              </a:spcBef>
              <a:spcAft>
                <a:spcPts val="0"/>
              </a:spcAft>
              <a:buClr>
                <a:schemeClr val="dk1"/>
              </a:buClr>
              <a:buSzPts val="1100"/>
              <a:buFont typeface="Arial"/>
              <a:buNone/>
            </a:pPr>
            <a:r>
              <a:rPr lang="es">
                <a:solidFill>
                  <a:schemeClr val="dk1"/>
                </a:solidFill>
              </a:rPr>
              <a:t>Esto es puramente individual, y depende del rol que tengas/quieras tener en tu trabajo. Sin embargo, en cada una de estas etapas es necesario entender lo que estamos haciendo y cómo aplicar herramientas visuales efectivamente.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2744013"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Shape 1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Shape 54"/>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p:nvPr/>
        </p:nvSpPr>
        <p:spPr>
          <a:xfrm flipH="1">
            <a:off x="7595938"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Shape 18"/>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Shape 35"/>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Shape 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Shape 44"/>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Shape 45"/>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iplodatos.famaf.unc.edu.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hyperlink" Target="https://medium.com/visualizing-the-field/why-people-leave-their-data-viz-jobs-be1a7ab5ddd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atajournalismhandbook.org/1.0/en/understanding_data_7.html"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atajournalismhandbook.org/1.0/en/understanding_data_7.html"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hyperlink" Target="http://datajournalismhandbook.org/1.0/en/understanding_data_7.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datajournalismhandbook.org/1.0/en/understanding_data_7.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hyperlink" Target="https://seaborn.pydata.org/tutorial/distribution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plot.ly/python/line-charts/" TargetMode="Externa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seaborn.pydata.org/generated/seaborn.pointplot.html"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public.tableau.com/views/WarandFamine-MakeoverMonday/WarandFamine?:embed=y&amp;:display_count=yes&amp;:showVizHome=no" TargetMode="Externa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informationisbeautiful.net/visualizations/mountains-out-of-molehills-static-version/" TargetMode="Externa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www.livingwithlandyn.com/?offset=1515751200976"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infogram.com/blog/the-infamous-pie-chart-history-pros-cons-and-best-practices/" TargetMode="Externa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geektyrant.com/news/scatter-plot-shows-exactly-when-robert-de-niro-stopped-making-good-films" TargetMode="Externa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conceptosclaros.com/como-ser-mas-rapido-boxplot-estadistica-descriptiva-parte2/" TargetMode="Externa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medium.com/visualizing-the-field/why-people-leave-their-data-viz-jobs-be1a7ab5dddc"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ctrTitle"/>
          </p:nvPr>
        </p:nvSpPr>
        <p:spPr>
          <a:xfrm>
            <a:off x="3044700" y="1444255"/>
            <a:ext cx="3054600" cy="1537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solidFill>
                  <a:srgbClr val="000000"/>
                </a:solidFill>
              </a:rPr>
              <a:t>Visualización</a:t>
            </a:r>
            <a:r>
              <a:rPr lang="es">
                <a:solidFill>
                  <a:srgbClr val="000000"/>
                </a:solidFill>
              </a:rPr>
              <a:t> en Data Science</a:t>
            </a:r>
            <a:endParaRPr>
              <a:solidFill>
                <a:srgbClr val="000000"/>
              </a:solidFill>
            </a:endParaRPr>
          </a:p>
        </p:txBody>
      </p:sp>
      <p:sp>
        <p:nvSpPr>
          <p:cNvPr id="63" name="Shape 63"/>
          <p:cNvSpPr txBox="1"/>
          <p:nvPr>
            <p:ph idx="1" type="subTitle"/>
          </p:nvPr>
        </p:nvSpPr>
        <p:spPr>
          <a:xfrm>
            <a:off x="3044700" y="3338405"/>
            <a:ext cx="3054600" cy="70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u="sng">
                <a:solidFill>
                  <a:schemeClr val="hlink"/>
                </a:solidFill>
                <a:hlinkClick r:id="rId3"/>
              </a:rPr>
              <a:t>Diplomatura CDAAyA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152400" y="611725"/>
            <a:ext cx="8839200" cy="2486025"/>
          </a:xfrm>
          <a:prstGeom prst="rect">
            <a:avLst/>
          </a:prstGeom>
          <a:noFill/>
          <a:ln>
            <a:noFill/>
          </a:ln>
        </p:spPr>
      </p:pic>
      <p:sp>
        <p:nvSpPr>
          <p:cNvPr id="115" name="Shape 115"/>
          <p:cNvSpPr txBox="1"/>
          <p:nvPr>
            <p:ph idx="1" type="body"/>
          </p:nvPr>
        </p:nvSpPr>
        <p:spPr>
          <a:xfrm>
            <a:off x="319500" y="4218925"/>
            <a:ext cx="6585900" cy="598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a:t>¿Podés identificar tu rol en esta línea? ¿A dónde querés llegar?</a:t>
            </a:r>
            <a:endParaRPr/>
          </a:p>
        </p:txBody>
      </p:sp>
      <p:sp>
        <p:nvSpPr>
          <p:cNvPr id="116" name="Shape 116"/>
          <p:cNvSpPr txBox="1"/>
          <p:nvPr/>
        </p:nvSpPr>
        <p:spPr>
          <a:xfrm>
            <a:off x="5115300" y="3097750"/>
            <a:ext cx="3876300" cy="38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latin typeface="Droid Sans Mono"/>
                <a:ea typeface="Droid Sans Mono"/>
                <a:cs typeface="Droid Sans Mono"/>
                <a:sym typeface="Droid Sans Mono"/>
              </a:rPr>
              <a:t>Credit: </a:t>
            </a:r>
            <a:r>
              <a:rPr lang="es" sz="1000" u="sng">
                <a:solidFill>
                  <a:schemeClr val="hlink"/>
                </a:solidFill>
                <a:latin typeface="Droid Sans Mono"/>
                <a:ea typeface="Droid Sans Mono"/>
                <a:cs typeface="Droid Sans Mono"/>
                <a:sym typeface="Droid Sans Mono"/>
                <a:hlinkClick r:id="rId4"/>
              </a:rPr>
              <a:t>Medium Article</a:t>
            </a:r>
            <a:endParaRPr sz="1000">
              <a:latin typeface="Droid Sans Mono"/>
              <a:ea typeface="Droid Sans Mono"/>
              <a:cs typeface="Droid Sans Mono"/>
              <a:sym typeface="Droid Sans Mono"/>
            </a:endParaRPr>
          </a:p>
        </p:txBody>
      </p:sp>
      <p:sp>
        <p:nvSpPr>
          <p:cNvPr id="117" name="Shape 117"/>
          <p:cNvSpPr/>
          <p:nvPr/>
        </p:nvSpPr>
        <p:spPr>
          <a:xfrm>
            <a:off x="1937100" y="1770000"/>
            <a:ext cx="1769700" cy="169500"/>
          </a:xfrm>
          <a:prstGeom prst="stripedRightArrow">
            <a:avLst>
              <a:gd fmla="val 55563" name="adj1"/>
              <a:gd fmla="val 75943" name="adj2"/>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Exploración vs presentación</a:t>
            </a:r>
            <a:endParaRPr/>
          </a:p>
        </p:txBody>
      </p:sp>
      <p:sp>
        <p:nvSpPr>
          <p:cNvPr id="123" name="Shape 123"/>
          <p:cNvSpPr txBox="1"/>
          <p:nvPr/>
        </p:nvSpPr>
        <p:spPr>
          <a:xfrm>
            <a:off x="5283300" y="4694125"/>
            <a:ext cx="3860700" cy="32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3"/>
              </a:rPr>
              <a:t>Data insights: a visualization (Gregor Aisch)</a:t>
            </a:r>
            <a:endParaRPr sz="1000">
              <a:latin typeface="Droid Sans Mono"/>
              <a:ea typeface="Droid Sans Mono"/>
              <a:cs typeface="Droid Sans Mono"/>
              <a:sym typeface="Droid Sans Mono"/>
            </a:endParaRPr>
          </a:p>
        </p:txBody>
      </p:sp>
      <p:pic>
        <p:nvPicPr>
          <p:cNvPr id="124" name="Shape 124"/>
          <p:cNvPicPr preferRelativeResize="0"/>
          <p:nvPr/>
        </p:nvPicPr>
        <p:blipFill>
          <a:blip r:embed="rId4">
            <a:alphaModFix/>
          </a:blip>
          <a:stretch>
            <a:fillRect/>
          </a:stretch>
        </p:blipFill>
        <p:spPr>
          <a:xfrm>
            <a:off x="274400" y="1147225"/>
            <a:ext cx="4452437" cy="3691475"/>
          </a:xfrm>
          <a:prstGeom prst="rect">
            <a:avLst/>
          </a:prstGeom>
          <a:noFill/>
          <a:ln>
            <a:noFill/>
          </a:ln>
        </p:spPr>
      </p:pic>
      <p:sp>
        <p:nvSpPr>
          <p:cNvPr id="125" name="Shape 125"/>
          <p:cNvSpPr/>
          <p:nvPr/>
        </p:nvSpPr>
        <p:spPr>
          <a:xfrm>
            <a:off x="4875725" y="281940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txBox="1"/>
          <p:nvPr/>
        </p:nvSpPr>
        <p:spPr>
          <a:xfrm>
            <a:off x="5548350" y="2731800"/>
            <a:ext cx="2414700" cy="3201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s" sz="1300">
                <a:latin typeface="Open Sans"/>
                <a:ea typeface="Open Sans"/>
                <a:cs typeface="Open Sans"/>
                <a:sym typeface="Open Sans"/>
              </a:rPr>
              <a:t>select information</a:t>
            </a:r>
            <a:r>
              <a:rPr lang="es" sz="1300">
                <a:latin typeface="Open Sans"/>
                <a:ea typeface="Open Sans"/>
                <a:cs typeface="Open Sans"/>
                <a:sym typeface="Open Sans"/>
              </a:rPr>
              <a:t> </a:t>
            </a:r>
            <a:r>
              <a:rPr lang="es" sz="1300">
                <a:latin typeface="Open Sans"/>
                <a:ea typeface="Open Sans"/>
                <a:cs typeface="Open Sans"/>
                <a:sym typeface="Open Sans"/>
              </a:rPr>
              <a:t>to show</a:t>
            </a:r>
            <a:endParaRPr sz="1300">
              <a:latin typeface="Open Sans"/>
              <a:ea typeface="Open Sans"/>
              <a:cs typeface="Open Sans"/>
              <a:sym typeface="Open Sans"/>
            </a:endParaRPr>
          </a:p>
        </p:txBody>
      </p:sp>
      <p:sp>
        <p:nvSpPr>
          <p:cNvPr id="127" name="Shape 127"/>
          <p:cNvSpPr/>
          <p:nvPr/>
        </p:nvSpPr>
        <p:spPr>
          <a:xfrm rot="5400000">
            <a:off x="6450300" y="328485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txBox="1"/>
          <p:nvPr/>
        </p:nvSpPr>
        <p:spPr>
          <a:xfrm>
            <a:off x="5548350" y="3698575"/>
            <a:ext cx="2414700" cy="3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Open Sans"/>
                <a:ea typeface="Open Sans"/>
                <a:cs typeface="Open Sans"/>
                <a:sym typeface="Open Sans"/>
              </a:rPr>
              <a:t>visualise</a:t>
            </a:r>
            <a:endParaRPr sz="13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Exploración vs presentación</a:t>
            </a:r>
            <a:endParaRPr/>
          </a:p>
        </p:txBody>
      </p:sp>
      <p:sp>
        <p:nvSpPr>
          <p:cNvPr id="134" name="Shape 134"/>
          <p:cNvSpPr/>
          <p:nvPr/>
        </p:nvSpPr>
        <p:spPr>
          <a:xfrm>
            <a:off x="5140025" y="2453150"/>
            <a:ext cx="3107100" cy="1738200"/>
          </a:xfrm>
          <a:prstGeom prst="rect">
            <a:avLst/>
          </a:prstGeom>
          <a:noFill/>
          <a:ln cap="flat" cmpd="sng" w="19050">
            <a:solidFill>
              <a:srgbClr val="DC6FA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txBox="1"/>
          <p:nvPr/>
        </p:nvSpPr>
        <p:spPr>
          <a:xfrm>
            <a:off x="5283300" y="4694125"/>
            <a:ext cx="3860700" cy="32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3"/>
              </a:rPr>
              <a:t>Data insights: a visualization (Gregor Aisch)</a:t>
            </a:r>
            <a:endParaRPr sz="1000">
              <a:latin typeface="Droid Sans Mono"/>
              <a:ea typeface="Droid Sans Mono"/>
              <a:cs typeface="Droid Sans Mono"/>
              <a:sym typeface="Droid Sans Mono"/>
            </a:endParaRPr>
          </a:p>
        </p:txBody>
      </p:sp>
      <p:pic>
        <p:nvPicPr>
          <p:cNvPr id="136" name="Shape 136"/>
          <p:cNvPicPr preferRelativeResize="0"/>
          <p:nvPr/>
        </p:nvPicPr>
        <p:blipFill>
          <a:blip r:embed="rId4">
            <a:alphaModFix/>
          </a:blip>
          <a:stretch>
            <a:fillRect/>
          </a:stretch>
        </p:blipFill>
        <p:spPr>
          <a:xfrm>
            <a:off x="274400" y="1147225"/>
            <a:ext cx="4452437" cy="3691475"/>
          </a:xfrm>
          <a:prstGeom prst="rect">
            <a:avLst/>
          </a:prstGeom>
          <a:noFill/>
          <a:ln>
            <a:noFill/>
          </a:ln>
        </p:spPr>
      </p:pic>
      <p:sp>
        <p:nvSpPr>
          <p:cNvPr id="137" name="Shape 137"/>
          <p:cNvSpPr/>
          <p:nvPr/>
        </p:nvSpPr>
        <p:spPr>
          <a:xfrm>
            <a:off x="4875725" y="281940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txBox="1"/>
          <p:nvPr/>
        </p:nvSpPr>
        <p:spPr>
          <a:xfrm>
            <a:off x="5548350" y="2731800"/>
            <a:ext cx="2414700" cy="3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Open Sans"/>
                <a:ea typeface="Open Sans"/>
                <a:cs typeface="Open Sans"/>
                <a:sym typeface="Open Sans"/>
              </a:rPr>
              <a:t>select information to show</a:t>
            </a:r>
            <a:endParaRPr sz="1300">
              <a:latin typeface="Open Sans"/>
              <a:ea typeface="Open Sans"/>
              <a:cs typeface="Open Sans"/>
              <a:sym typeface="Open Sans"/>
            </a:endParaRPr>
          </a:p>
        </p:txBody>
      </p:sp>
      <p:sp>
        <p:nvSpPr>
          <p:cNvPr id="139" name="Shape 139"/>
          <p:cNvSpPr/>
          <p:nvPr/>
        </p:nvSpPr>
        <p:spPr>
          <a:xfrm rot="5400000">
            <a:off x="6450300" y="328485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txBox="1"/>
          <p:nvPr/>
        </p:nvSpPr>
        <p:spPr>
          <a:xfrm>
            <a:off x="5548350" y="3698575"/>
            <a:ext cx="2414700" cy="3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Open Sans"/>
                <a:ea typeface="Open Sans"/>
                <a:cs typeface="Open Sans"/>
                <a:sym typeface="Open Sans"/>
              </a:rPr>
              <a:t>visualise</a:t>
            </a:r>
            <a:endParaRPr sz="1300">
              <a:latin typeface="Open Sans"/>
              <a:ea typeface="Open Sans"/>
              <a:cs typeface="Open Sans"/>
              <a:sym typeface="Open Sans"/>
            </a:endParaRPr>
          </a:p>
        </p:txBody>
      </p:sp>
      <p:sp>
        <p:nvSpPr>
          <p:cNvPr id="141" name="Shape 141"/>
          <p:cNvSpPr/>
          <p:nvPr/>
        </p:nvSpPr>
        <p:spPr>
          <a:xfrm>
            <a:off x="182975" y="1104600"/>
            <a:ext cx="4737000" cy="3795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Shape 146"/>
          <p:cNvPicPr preferRelativeResize="0"/>
          <p:nvPr/>
        </p:nvPicPr>
        <p:blipFill>
          <a:blip r:embed="rId3">
            <a:alphaModFix/>
          </a:blip>
          <a:stretch>
            <a:fillRect/>
          </a:stretch>
        </p:blipFill>
        <p:spPr>
          <a:xfrm>
            <a:off x="2110875" y="1071025"/>
            <a:ext cx="4452437" cy="3691475"/>
          </a:xfrm>
          <a:prstGeom prst="rect">
            <a:avLst/>
          </a:prstGeom>
          <a:noFill/>
          <a:ln>
            <a:noFill/>
          </a:ln>
        </p:spPr>
      </p:pic>
      <p:sp>
        <p:nvSpPr>
          <p:cNvPr id="147" name="Shape 1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Exploración</a:t>
            </a:r>
            <a:endParaRPr/>
          </a:p>
        </p:txBody>
      </p:sp>
      <p:sp>
        <p:nvSpPr>
          <p:cNvPr id="148" name="Shape 148"/>
          <p:cNvSpPr txBox="1"/>
          <p:nvPr/>
        </p:nvSpPr>
        <p:spPr>
          <a:xfrm>
            <a:off x="5283300" y="4694125"/>
            <a:ext cx="3860700" cy="32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Data insights: a visualization (Gregor Aisch)</a:t>
            </a:r>
            <a:endParaRPr sz="1000">
              <a:latin typeface="Droid Sans Mono"/>
              <a:ea typeface="Droid Sans Mono"/>
              <a:cs typeface="Droid Sans Mono"/>
              <a:sym typeface="Droid Sans Mono"/>
            </a:endParaRPr>
          </a:p>
        </p:txBody>
      </p:sp>
      <p:sp>
        <p:nvSpPr>
          <p:cNvPr id="149" name="Shape 149"/>
          <p:cNvSpPr txBox="1"/>
          <p:nvPr/>
        </p:nvSpPr>
        <p:spPr>
          <a:xfrm>
            <a:off x="5771975" y="1255600"/>
            <a:ext cx="4508400" cy="320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800">
                <a:latin typeface="Open Sans"/>
                <a:ea typeface="Open Sans"/>
                <a:cs typeface="Open Sans"/>
                <a:sym typeface="Open Sans"/>
              </a:rPr>
              <a:t>4</a:t>
            </a:r>
            <a:r>
              <a:rPr lang="es" sz="1800">
                <a:latin typeface="Open Sans"/>
                <a:ea typeface="Open Sans"/>
                <a:cs typeface="Open Sans"/>
                <a:sym typeface="Open Sans"/>
              </a:rPr>
              <a:t>. Obtener conclusiones</a:t>
            </a:r>
            <a:endParaRPr sz="1800">
              <a:latin typeface="Open Sans"/>
              <a:ea typeface="Open Sans"/>
              <a:cs typeface="Open Sans"/>
              <a:sym typeface="Open Sans"/>
            </a:endParaRPr>
          </a:p>
        </p:txBody>
      </p:sp>
      <p:cxnSp>
        <p:nvCxnSpPr>
          <p:cNvPr id="150" name="Shape 150"/>
          <p:cNvCxnSpPr/>
          <p:nvPr/>
        </p:nvCxnSpPr>
        <p:spPr>
          <a:xfrm>
            <a:off x="6180325" y="1651875"/>
            <a:ext cx="0" cy="826800"/>
          </a:xfrm>
          <a:prstGeom prst="straightConnector1">
            <a:avLst/>
          </a:prstGeom>
          <a:noFill/>
          <a:ln cap="flat" cmpd="sng" w="9525">
            <a:solidFill>
              <a:schemeClr val="accent2"/>
            </a:solidFill>
            <a:prstDash val="dash"/>
            <a:round/>
            <a:headEnd len="med" w="med" type="none"/>
            <a:tailEnd len="med" w="med" type="triangle"/>
          </a:ln>
        </p:spPr>
      </p:cxnSp>
      <p:sp>
        <p:nvSpPr>
          <p:cNvPr id="151" name="Shape 151"/>
          <p:cNvSpPr txBox="1"/>
          <p:nvPr/>
        </p:nvSpPr>
        <p:spPr>
          <a:xfrm>
            <a:off x="5876925" y="3745950"/>
            <a:ext cx="3131400" cy="320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800">
                <a:solidFill>
                  <a:schemeClr val="dk1"/>
                </a:solidFill>
                <a:latin typeface="Open Sans"/>
                <a:ea typeface="Open Sans"/>
                <a:cs typeface="Open Sans"/>
                <a:sym typeface="Open Sans"/>
              </a:rPr>
              <a:t>1. Desarrollar una hipótesis</a:t>
            </a:r>
            <a:endParaRPr sz="1800">
              <a:latin typeface="Open Sans"/>
              <a:ea typeface="Open Sans"/>
              <a:cs typeface="Open Sans"/>
              <a:sym typeface="Open Sans"/>
            </a:endParaRPr>
          </a:p>
        </p:txBody>
      </p:sp>
      <p:cxnSp>
        <p:nvCxnSpPr>
          <p:cNvPr id="152" name="Shape 152"/>
          <p:cNvCxnSpPr/>
          <p:nvPr/>
        </p:nvCxnSpPr>
        <p:spPr>
          <a:xfrm flipH="1">
            <a:off x="4865750" y="4069500"/>
            <a:ext cx="1644000" cy="440100"/>
          </a:xfrm>
          <a:prstGeom prst="straightConnector1">
            <a:avLst/>
          </a:prstGeom>
          <a:noFill/>
          <a:ln cap="flat" cmpd="sng" w="9525">
            <a:solidFill>
              <a:schemeClr val="accent2"/>
            </a:solidFill>
            <a:prstDash val="dash"/>
            <a:round/>
            <a:headEnd len="med" w="med" type="none"/>
            <a:tailEnd len="med" w="med" type="triangle"/>
          </a:ln>
        </p:spPr>
      </p:cxnSp>
      <p:sp>
        <p:nvSpPr>
          <p:cNvPr id="153" name="Shape 153"/>
          <p:cNvSpPr txBox="1"/>
          <p:nvPr/>
        </p:nvSpPr>
        <p:spPr>
          <a:xfrm>
            <a:off x="521800" y="4277850"/>
            <a:ext cx="3246000" cy="320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800">
                <a:solidFill>
                  <a:schemeClr val="dk1"/>
                </a:solidFill>
                <a:latin typeface="Open Sans"/>
                <a:ea typeface="Open Sans"/>
                <a:cs typeface="Open Sans"/>
                <a:sym typeface="Open Sans"/>
              </a:rPr>
              <a:t>2. Diseñar experimento</a:t>
            </a:r>
            <a:endParaRPr sz="1800">
              <a:latin typeface="Open Sans"/>
              <a:ea typeface="Open Sans"/>
              <a:cs typeface="Open Sans"/>
              <a:sym typeface="Open Sans"/>
            </a:endParaRPr>
          </a:p>
        </p:txBody>
      </p:sp>
      <p:cxnSp>
        <p:nvCxnSpPr>
          <p:cNvPr id="154" name="Shape 154"/>
          <p:cNvCxnSpPr>
            <a:stCxn id="153" idx="0"/>
          </p:cNvCxnSpPr>
          <p:nvPr/>
        </p:nvCxnSpPr>
        <p:spPr>
          <a:xfrm flipH="1" rot="10800000">
            <a:off x="2144800" y="3127050"/>
            <a:ext cx="328500" cy="1150800"/>
          </a:xfrm>
          <a:prstGeom prst="straightConnector1">
            <a:avLst/>
          </a:prstGeom>
          <a:noFill/>
          <a:ln cap="flat" cmpd="sng" w="9525">
            <a:solidFill>
              <a:schemeClr val="accent2"/>
            </a:solidFill>
            <a:prstDash val="dash"/>
            <a:round/>
            <a:headEnd len="med" w="med" type="none"/>
            <a:tailEnd len="med" w="med" type="triangle"/>
          </a:ln>
        </p:spPr>
      </p:cxnSp>
      <p:sp>
        <p:nvSpPr>
          <p:cNvPr id="155" name="Shape 155"/>
          <p:cNvSpPr txBox="1"/>
          <p:nvPr/>
        </p:nvSpPr>
        <p:spPr>
          <a:xfrm>
            <a:off x="172725" y="1575700"/>
            <a:ext cx="3246000" cy="320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800">
                <a:latin typeface="Open Sans"/>
                <a:ea typeface="Open Sans"/>
                <a:cs typeface="Open Sans"/>
                <a:sym typeface="Open Sans"/>
              </a:rPr>
              <a:t>3. Diseñar visualización</a:t>
            </a:r>
            <a:endParaRPr sz="1800">
              <a:latin typeface="Open Sans"/>
              <a:ea typeface="Open Sans"/>
              <a:cs typeface="Open Sans"/>
              <a:sym typeface="Open Sans"/>
            </a:endParaRPr>
          </a:p>
        </p:txBody>
      </p:sp>
      <p:cxnSp>
        <p:nvCxnSpPr>
          <p:cNvPr id="156" name="Shape 156"/>
          <p:cNvCxnSpPr/>
          <p:nvPr/>
        </p:nvCxnSpPr>
        <p:spPr>
          <a:xfrm flipH="1" rot="10800000">
            <a:off x="2859750" y="1226425"/>
            <a:ext cx="1138200" cy="454200"/>
          </a:xfrm>
          <a:prstGeom prst="straightConnector1">
            <a:avLst/>
          </a:prstGeom>
          <a:noFill/>
          <a:ln cap="flat" cmpd="sng" w="9525">
            <a:solidFill>
              <a:schemeClr val="accent2"/>
            </a:solidFill>
            <a:prstDash val="dash"/>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2110875" y="1071025"/>
            <a:ext cx="4452437" cy="3691475"/>
          </a:xfrm>
          <a:prstGeom prst="rect">
            <a:avLst/>
          </a:prstGeom>
          <a:noFill/>
          <a:ln>
            <a:noFill/>
          </a:ln>
        </p:spPr>
      </p:pic>
      <p:sp>
        <p:nvSpPr>
          <p:cNvPr id="162" name="Shape 16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Exploración</a:t>
            </a:r>
            <a:endParaRPr/>
          </a:p>
        </p:txBody>
      </p:sp>
      <p:sp>
        <p:nvSpPr>
          <p:cNvPr id="163" name="Shape 163"/>
          <p:cNvSpPr txBox="1"/>
          <p:nvPr/>
        </p:nvSpPr>
        <p:spPr>
          <a:xfrm>
            <a:off x="5283300" y="4694125"/>
            <a:ext cx="3860700" cy="32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Data insights: a visualization (Gregor Aisch)</a:t>
            </a:r>
            <a:endParaRPr sz="1000">
              <a:latin typeface="Droid Sans Mono"/>
              <a:ea typeface="Droid Sans Mono"/>
              <a:cs typeface="Droid Sans Mono"/>
              <a:sym typeface="Droid Sans Mono"/>
            </a:endParaRPr>
          </a:p>
        </p:txBody>
      </p:sp>
      <p:sp>
        <p:nvSpPr>
          <p:cNvPr id="164" name="Shape 164"/>
          <p:cNvSpPr txBox="1"/>
          <p:nvPr/>
        </p:nvSpPr>
        <p:spPr>
          <a:xfrm>
            <a:off x="5771975" y="1255600"/>
            <a:ext cx="4508400" cy="320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800">
                <a:latin typeface="Open Sans"/>
                <a:ea typeface="Open Sans"/>
                <a:cs typeface="Open Sans"/>
                <a:sym typeface="Open Sans"/>
              </a:rPr>
              <a:t>4. Obtener conclusiones</a:t>
            </a:r>
            <a:endParaRPr sz="1800">
              <a:latin typeface="Open Sans"/>
              <a:ea typeface="Open Sans"/>
              <a:cs typeface="Open Sans"/>
              <a:sym typeface="Open Sans"/>
            </a:endParaRPr>
          </a:p>
        </p:txBody>
      </p:sp>
      <p:cxnSp>
        <p:nvCxnSpPr>
          <p:cNvPr id="165" name="Shape 165"/>
          <p:cNvCxnSpPr/>
          <p:nvPr/>
        </p:nvCxnSpPr>
        <p:spPr>
          <a:xfrm>
            <a:off x="6180325" y="1651875"/>
            <a:ext cx="0" cy="826800"/>
          </a:xfrm>
          <a:prstGeom prst="straightConnector1">
            <a:avLst/>
          </a:prstGeom>
          <a:noFill/>
          <a:ln cap="flat" cmpd="sng" w="9525">
            <a:solidFill>
              <a:schemeClr val="accent2"/>
            </a:solidFill>
            <a:prstDash val="dash"/>
            <a:round/>
            <a:headEnd len="med" w="med" type="none"/>
            <a:tailEnd len="med" w="med" type="triangle"/>
          </a:ln>
        </p:spPr>
      </p:cxnSp>
      <p:sp>
        <p:nvSpPr>
          <p:cNvPr id="166" name="Shape 166"/>
          <p:cNvSpPr txBox="1"/>
          <p:nvPr/>
        </p:nvSpPr>
        <p:spPr>
          <a:xfrm>
            <a:off x="5876925" y="3745950"/>
            <a:ext cx="3131400" cy="320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800">
                <a:solidFill>
                  <a:schemeClr val="dk1"/>
                </a:solidFill>
                <a:latin typeface="Open Sans"/>
                <a:ea typeface="Open Sans"/>
                <a:cs typeface="Open Sans"/>
                <a:sym typeface="Open Sans"/>
              </a:rPr>
              <a:t>1. Desarrollar una hipótesis</a:t>
            </a:r>
            <a:endParaRPr sz="1800">
              <a:latin typeface="Open Sans"/>
              <a:ea typeface="Open Sans"/>
              <a:cs typeface="Open Sans"/>
              <a:sym typeface="Open Sans"/>
            </a:endParaRPr>
          </a:p>
        </p:txBody>
      </p:sp>
      <p:cxnSp>
        <p:nvCxnSpPr>
          <p:cNvPr id="167" name="Shape 167"/>
          <p:cNvCxnSpPr/>
          <p:nvPr/>
        </p:nvCxnSpPr>
        <p:spPr>
          <a:xfrm flipH="1">
            <a:off x="4865750" y="4069500"/>
            <a:ext cx="1644000" cy="440100"/>
          </a:xfrm>
          <a:prstGeom prst="straightConnector1">
            <a:avLst/>
          </a:prstGeom>
          <a:noFill/>
          <a:ln cap="flat" cmpd="sng" w="9525">
            <a:solidFill>
              <a:schemeClr val="accent2"/>
            </a:solidFill>
            <a:prstDash val="dash"/>
            <a:round/>
            <a:headEnd len="med" w="med" type="none"/>
            <a:tailEnd len="med" w="med" type="triangle"/>
          </a:ln>
        </p:spPr>
      </p:cxnSp>
      <p:sp>
        <p:nvSpPr>
          <p:cNvPr id="168" name="Shape 168"/>
          <p:cNvSpPr txBox="1"/>
          <p:nvPr/>
        </p:nvSpPr>
        <p:spPr>
          <a:xfrm>
            <a:off x="521800" y="4277850"/>
            <a:ext cx="3246000" cy="320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800">
                <a:solidFill>
                  <a:schemeClr val="dk1"/>
                </a:solidFill>
                <a:latin typeface="Open Sans"/>
                <a:ea typeface="Open Sans"/>
                <a:cs typeface="Open Sans"/>
                <a:sym typeface="Open Sans"/>
              </a:rPr>
              <a:t>2. Diseñar experimento</a:t>
            </a:r>
            <a:endParaRPr sz="1800">
              <a:latin typeface="Open Sans"/>
              <a:ea typeface="Open Sans"/>
              <a:cs typeface="Open Sans"/>
              <a:sym typeface="Open Sans"/>
            </a:endParaRPr>
          </a:p>
        </p:txBody>
      </p:sp>
      <p:cxnSp>
        <p:nvCxnSpPr>
          <p:cNvPr id="169" name="Shape 169"/>
          <p:cNvCxnSpPr>
            <a:stCxn id="168" idx="0"/>
          </p:cNvCxnSpPr>
          <p:nvPr/>
        </p:nvCxnSpPr>
        <p:spPr>
          <a:xfrm flipH="1" rot="10800000">
            <a:off x="2144800" y="3127050"/>
            <a:ext cx="328500" cy="1150800"/>
          </a:xfrm>
          <a:prstGeom prst="straightConnector1">
            <a:avLst/>
          </a:prstGeom>
          <a:noFill/>
          <a:ln cap="flat" cmpd="sng" w="9525">
            <a:solidFill>
              <a:schemeClr val="accent2"/>
            </a:solidFill>
            <a:prstDash val="dash"/>
            <a:round/>
            <a:headEnd len="med" w="med" type="none"/>
            <a:tailEnd len="med" w="med" type="triangle"/>
          </a:ln>
        </p:spPr>
      </p:cxnSp>
      <p:sp>
        <p:nvSpPr>
          <p:cNvPr id="170" name="Shape 170"/>
          <p:cNvSpPr txBox="1"/>
          <p:nvPr/>
        </p:nvSpPr>
        <p:spPr>
          <a:xfrm>
            <a:off x="172725" y="1575700"/>
            <a:ext cx="3246000" cy="320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1800">
                <a:latin typeface="Open Sans"/>
                <a:ea typeface="Open Sans"/>
                <a:cs typeface="Open Sans"/>
                <a:sym typeface="Open Sans"/>
              </a:rPr>
              <a:t>3. Diseñar visualización</a:t>
            </a:r>
            <a:endParaRPr sz="1800">
              <a:latin typeface="Open Sans"/>
              <a:ea typeface="Open Sans"/>
              <a:cs typeface="Open Sans"/>
              <a:sym typeface="Open Sans"/>
            </a:endParaRPr>
          </a:p>
        </p:txBody>
      </p:sp>
      <p:cxnSp>
        <p:nvCxnSpPr>
          <p:cNvPr id="171" name="Shape 171"/>
          <p:cNvCxnSpPr/>
          <p:nvPr/>
        </p:nvCxnSpPr>
        <p:spPr>
          <a:xfrm flipH="1" rot="10800000">
            <a:off x="2859750" y="1226425"/>
            <a:ext cx="1138200" cy="454200"/>
          </a:xfrm>
          <a:prstGeom prst="straightConnector1">
            <a:avLst/>
          </a:prstGeom>
          <a:noFill/>
          <a:ln cap="flat" cmpd="sng" w="9525">
            <a:solidFill>
              <a:schemeClr val="accent2"/>
            </a:solidFill>
            <a:prstDash val="dash"/>
            <a:round/>
            <a:headEnd len="med" w="med" type="none"/>
            <a:tailEnd len="med" w="med" type="triangle"/>
          </a:ln>
        </p:spPr>
      </p:cxnSp>
      <p:sp>
        <p:nvSpPr>
          <p:cNvPr id="172" name="Shape 172"/>
          <p:cNvSpPr/>
          <p:nvPr/>
        </p:nvSpPr>
        <p:spPr>
          <a:xfrm>
            <a:off x="3718800" y="1000925"/>
            <a:ext cx="1315200" cy="1081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Tipos básicos de gráficos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Tablas</a:t>
            </a:r>
            <a:endParaRPr/>
          </a:p>
        </p:txBody>
      </p:sp>
      <p:sp>
        <p:nvSpPr>
          <p:cNvPr id="183" name="Shape 183"/>
          <p:cNvSpPr txBox="1"/>
          <p:nvPr>
            <p:ph idx="1" type="body"/>
          </p:nvPr>
        </p:nvSpPr>
        <p:spPr>
          <a:xfrm>
            <a:off x="311700" y="1399400"/>
            <a:ext cx="3335400" cy="3518100"/>
          </a:xfrm>
          <a:prstGeom prst="rect">
            <a:avLst/>
          </a:prstGeom>
        </p:spPr>
        <p:txBody>
          <a:bodyPr anchorCtr="0" anchor="ctr" bIns="91425" lIns="91425" spcFirstLastPara="1" rIns="91425" wrap="square" tIns="91425">
            <a:noAutofit/>
          </a:bodyPr>
          <a:lstStyle/>
          <a:p>
            <a:pPr indent="-317500" lvl="0" marL="457200" rtl="0">
              <a:lnSpc>
                <a:spcPct val="200000"/>
              </a:lnSpc>
              <a:spcBef>
                <a:spcPts val="0"/>
              </a:spcBef>
              <a:spcAft>
                <a:spcPts val="0"/>
              </a:spcAft>
              <a:buSzPts val="1400"/>
              <a:buChar char="●"/>
            </a:pPr>
            <a:r>
              <a:rPr lang="es" sz="1400"/>
              <a:t>Muestran cantidades </a:t>
            </a:r>
            <a:r>
              <a:rPr b="1" lang="es" sz="1400"/>
              <a:t>exactas</a:t>
            </a:r>
            <a:endParaRPr b="1" sz="1400"/>
          </a:p>
          <a:p>
            <a:pPr indent="-317500" lvl="0" marL="457200" rtl="0">
              <a:lnSpc>
                <a:spcPct val="200000"/>
              </a:lnSpc>
              <a:spcBef>
                <a:spcPts val="0"/>
              </a:spcBef>
              <a:spcAft>
                <a:spcPts val="0"/>
              </a:spcAft>
              <a:buSzPts val="1400"/>
              <a:buChar char="●"/>
            </a:pPr>
            <a:r>
              <a:rPr lang="es" sz="1400"/>
              <a:t>Representan cualquier tipo de datos</a:t>
            </a:r>
            <a:endParaRPr sz="1400"/>
          </a:p>
          <a:p>
            <a:pPr indent="-317500" lvl="0" marL="457200" rtl="0">
              <a:lnSpc>
                <a:spcPct val="200000"/>
              </a:lnSpc>
              <a:spcBef>
                <a:spcPts val="0"/>
              </a:spcBef>
              <a:spcAft>
                <a:spcPts val="0"/>
              </a:spcAft>
              <a:buSzPts val="1400"/>
              <a:buChar char="●"/>
            </a:pPr>
            <a:r>
              <a:rPr lang="es" sz="1400"/>
              <a:t>Son de acceso </a:t>
            </a:r>
            <a:r>
              <a:rPr b="1" lang="es" sz="1400"/>
              <a:t>universal</a:t>
            </a:r>
            <a:endParaRPr b="1" sz="1400"/>
          </a:p>
          <a:p>
            <a:pPr indent="-317500" lvl="0" marL="457200" rtl="0">
              <a:lnSpc>
                <a:spcPct val="200000"/>
              </a:lnSpc>
              <a:spcBef>
                <a:spcPts val="0"/>
              </a:spcBef>
              <a:spcAft>
                <a:spcPts val="0"/>
              </a:spcAft>
              <a:buSzPts val="1400"/>
              <a:buChar char="●"/>
            </a:pPr>
            <a:r>
              <a:rPr lang="es" sz="1400"/>
              <a:t>Son </a:t>
            </a:r>
            <a:r>
              <a:rPr b="1" lang="es" sz="1400"/>
              <a:t>fáciles</a:t>
            </a:r>
            <a:r>
              <a:rPr lang="es" sz="1400"/>
              <a:t> de crear</a:t>
            </a:r>
            <a:endParaRPr sz="1400"/>
          </a:p>
          <a:p>
            <a:pPr indent="-317500" lvl="0" marL="457200">
              <a:lnSpc>
                <a:spcPct val="200000"/>
              </a:lnSpc>
              <a:spcBef>
                <a:spcPts val="0"/>
              </a:spcBef>
              <a:spcAft>
                <a:spcPts val="0"/>
              </a:spcAft>
              <a:buSzPts val="1400"/>
              <a:buChar char="●"/>
            </a:pPr>
            <a:r>
              <a:rPr lang="es" sz="1400"/>
              <a:t>Permiten comprar muchas variables</a:t>
            </a:r>
            <a:endParaRPr sz="1400"/>
          </a:p>
        </p:txBody>
      </p:sp>
      <p:pic>
        <p:nvPicPr>
          <p:cNvPr id="184" name="Shape 184"/>
          <p:cNvPicPr preferRelativeResize="0"/>
          <p:nvPr/>
        </p:nvPicPr>
        <p:blipFill>
          <a:blip r:embed="rId3">
            <a:alphaModFix/>
          </a:blip>
          <a:stretch>
            <a:fillRect/>
          </a:stretch>
        </p:blipFill>
        <p:spPr>
          <a:xfrm>
            <a:off x="3647100" y="1248682"/>
            <a:ext cx="5496899" cy="25071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Tablas</a:t>
            </a:r>
            <a:endParaRPr/>
          </a:p>
        </p:txBody>
      </p:sp>
      <p:pic>
        <p:nvPicPr>
          <p:cNvPr id="190" name="Shape 190"/>
          <p:cNvPicPr preferRelativeResize="0"/>
          <p:nvPr/>
        </p:nvPicPr>
        <p:blipFill>
          <a:blip r:embed="rId3">
            <a:alphaModFix/>
          </a:blip>
          <a:stretch>
            <a:fillRect/>
          </a:stretch>
        </p:blipFill>
        <p:spPr>
          <a:xfrm>
            <a:off x="3647100" y="1399391"/>
            <a:ext cx="5318375" cy="2507234"/>
          </a:xfrm>
          <a:prstGeom prst="rect">
            <a:avLst/>
          </a:prstGeom>
          <a:noFill/>
          <a:ln>
            <a:noFill/>
          </a:ln>
        </p:spPr>
      </p:pic>
      <p:sp>
        <p:nvSpPr>
          <p:cNvPr id="191" name="Shape 191"/>
          <p:cNvSpPr txBox="1"/>
          <p:nvPr/>
        </p:nvSpPr>
        <p:spPr>
          <a:xfrm>
            <a:off x="4078038" y="3906625"/>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https://www.r-bloggers.com/formatting-table-output-in-r/</a:t>
            </a:r>
            <a:endParaRPr/>
          </a:p>
        </p:txBody>
      </p:sp>
      <p:sp>
        <p:nvSpPr>
          <p:cNvPr id="192" name="Shape 192"/>
          <p:cNvSpPr txBox="1"/>
          <p:nvPr>
            <p:ph idx="1" type="body"/>
          </p:nvPr>
        </p:nvSpPr>
        <p:spPr>
          <a:xfrm>
            <a:off x="311700" y="1399400"/>
            <a:ext cx="3335400" cy="35181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1600"/>
              </a:spcAft>
              <a:buNone/>
            </a:pPr>
            <a:r>
              <a:rPr lang="es" sz="1600"/>
              <a:t>Las tablas en general no son buenas </a:t>
            </a:r>
            <a:r>
              <a:rPr b="1" lang="es" sz="1600"/>
              <a:t>resaltando patrones</a:t>
            </a:r>
            <a:r>
              <a:rPr lang="es" sz="1600"/>
              <a:t>, pero con un poco de formato se vuelven más </a:t>
            </a:r>
            <a:r>
              <a:rPr b="1" lang="es" sz="1600"/>
              <a:t>legibles</a:t>
            </a:r>
            <a:r>
              <a:rPr lang="es" sz="1600"/>
              <a:t> (y cautivantes)</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Shape 197"/>
          <p:cNvPicPr preferRelativeResize="0"/>
          <p:nvPr/>
        </p:nvPicPr>
        <p:blipFill>
          <a:blip r:embed="rId3">
            <a:alphaModFix/>
          </a:blip>
          <a:stretch>
            <a:fillRect/>
          </a:stretch>
        </p:blipFill>
        <p:spPr>
          <a:xfrm>
            <a:off x="2188225" y="152400"/>
            <a:ext cx="6730351" cy="4574699"/>
          </a:xfrm>
          <a:prstGeom prst="rect">
            <a:avLst/>
          </a:prstGeom>
          <a:noFill/>
          <a:ln>
            <a:noFill/>
          </a:ln>
        </p:spPr>
      </p:pic>
      <p:sp>
        <p:nvSpPr>
          <p:cNvPr id="198" name="Shape 198"/>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https://accessibility.umn.edu/tutorials/data-vs-layout-tables</a:t>
            </a:r>
            <a:endParaRPr/>
          </a:p>
        </p:txBody>
      </p:sp>
      <p:sp>
        <p:nvSpPr>
          <p:cNvPr id="199" name="Shape 19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Tablas</a:t>
            </a:r>
            <a:endParaRPr/>
          </a:p>
        </p:txBody>
      </p:sp>
      <p:sp>
        <p:nvSpPr>
          <p:cNvPr id="200" name="Shape 200"/>
          <p:cNvSpPr txBox="1"/>
          <p:nvPr>
            <p:ph idx="1" type="body"/>
          </p:nvPr>
        </p:nvSpPr>
        <p:spPr>
          <a:xfrm>
            <a:off x="311700" y="1399400"/>
            <a:ext cx="1549500" cy="2784900"/>
          </a:xfrm>
          <a:prstGeom prst="rect">
            <a:avLst/>
          </a:prstGeom>
        </p:spPr>
        <p:txBody>
          <a:bodyPr anchorCtr="0" anchor="ctr"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Gráficos de barra</a:t>
            </a:r>
            <a:endParaRPr/>
          </a:p>
        </p:txBody>
      </p:sp>
      <p:sp>
        <p:nvSpPr>
          <p:cNvPr id="206" name="Shape 206"/>
          <p:cNvSpPr txBox="1"/>
          <p:nvPr>
            <p:ph idx="1" type="body"/>
          </p:nvPr>
        </p:nvSpPr>
        <p:spPr>
          <a:xfrm>
            <a:off x="311700" y="1399400"/>
            <a:ext cx="2808000" cy="34281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sz="1400"/>
              <a:t>Comparan cantidades </a:t>
            </a:r>
            <a:r>
              <a:rPr b="1" lang="es" sz="1400"/>
              <a:t>numéricas</a:t>
            </a:r>
            <a:r>
              <a:rPr lang="es" sz="1400"/>
              <a:t> </a:t>
            </a:r>
            <a:r>
              <a:rPr lang="es" sz="1400"/>
              <a:t>entre </a:t>
            </a:r>
            <a:r>
              <a:rPr lang="es" sz="1400"/>
              <a:t>variables</a:t>
            </a:r>
            <a:r>
              <a:rPr b="1" lang="es" sz="1400"/>
              <a:t> categóricas</a:t>
            </a:r>
            <a:endParaRPr b="1" sz="1400"/>
          </a:p>
          <a:p>
            <a:pPr indent="0" lvl="0" marL="0">
              <a:lnSpc>
                <a:spcPct val="200000"/>
              </a:lnSpc>
              <a:spcBef>
                <a:spcPts val="1600"/>
              </a:spcBef>
              <a:spcAft>
                <a:spcPts val="1600"/>
              </a:spcAft>
              <a:buNone/>
            </a:pPr>
            <a:r>
              <a:rPr lang="es" sz="1400"/>
              <a:t>Son uno de los encodings más fieles y fáciles de percibir</a:t>
            </a:r>
            <a:endParaRPr sz="1400"/>
          </a:p>
        </p:txBody>
      </p:sp>
      <p:pic>
        <p:nvPicPr>
          <p:cNvPr id="207" name="Shape 207"/>
          <p:cNvPicPr preferRelativeResize="0"/>
          <p:nvPr/>
        </p:nvPicPr>
        <p:blipFill>
          <a:blip r:embed="rId3">
            <a:alphaModFix/>
          </a:blip>
          <a:stretch>
            <a:fillRect/>
          </a:stretch>
        </p:blipFill>
        <p:spPr>
          <a:xfrm>
            <a:off x="3661950" y="307338"/>
            <a:ext cx="5367500" cy="4528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Shape 68"/>
          <p:cNvPicPr preferRelativeResize="0"/>
          <p:nvPr/>
        </p:nvPicPr>
        <p:blipFill>
          <a:blip r:embed="rId3">
            <a:alphaModFix/>
          </a:blip>
          <a:stretch>
            <a:fillRect/>
          </a:stretch>
        </p:blipFill>
        <p:spPr>
          <a:xfrm>
            <a:off x="1521275" y="304800"/>
            <a:ext cx="6477000" cy="4533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barra</a:t>
            </a:r>
            <a:endParaRPr/>
          </a:p>
        </p:txBody>
      </p:sp>
      <p:sp>
        <p:nvSpPr>
          <p:cNvPr id="213" name="Shape 213"/>
          <p:cNvSpPr txBox="1"/>
          <p:nvPr>
            <p:ph idx="1" type="body"/>
          </p:nvPr>
        </p:nvSpPr>
        <p:spPr>
          <a:xfrm>
            <a:off x="311700" y="1399400"/>
            <a:ext cx="2808000" cy="34281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sz="1400"/>
              <a:t>Permiten comparar cantidades  en </a:t>
            </a:r>
            <a:r>
              <a:rPr b="1" lang="es" sz="1400"/>
              <a:t>grupos</a:t>
            </a:r>
            <a:endParaRPr b="1" sz="1400"/>
          </a:p>
          <a:p>
            <a:pPr indent="0" lvl="0" marL="0" rtl="0">
              <a:lnSpc>
                <a:spcPct val="200000"/>
              </a:lnSpc>
              <a:spcBef>
                <a:spcPts val="1600"/>
              </a:spcBef>
              <a:spcAft>
                <a:spcPts val="0"/>
              </a:spcAft>
              <a:buNone/>
            </a:pPr>
            <a:r>
              <a:rPr lang="es" sz="1400"/>
              <a:t>Grouped vs stacked</a:t>
            </a:r>
            <a:endParaRPr sz="1400"/>
          </a:p>
          <a:p>
            <a:pPr indent="0" lvl="0" marL="0" rtl="0">
              <a:lnSpc>
                <a:spcPct val="200000"/>
              </a:lnSpc>
              <a:spcBef>
                <a:spcPts val="1600"/>
              </a:spcBef>
              <a:spcAft>
                <a:spcPts val="1600"/>
              </a:spcAft>
              <a:buNone/>
            </a:pPr>
            <a:r>
              <a:rPr lang="es" sz="1400"/>
              <a:t>Stacked at 100%</a:t>
            </a:r>
            <a:endParaRPr sz="1400"/>
          </a:p>
        </p:txBody>
      </p:sp>
      <p:sp>
        <p:nvSpPr>
          <p:cNvPr id="214" name="Shape 214"/>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http://radacad.com/stacked-chart-or-clustered-which-one-is-the-best</a:t>
            </a:r>
            <a:endParaRPr/>
          </a:p>
        </p:txBody>
      </p:sp>
      <p:pic>
        <p:nvPicPr>
          <p:cNvPr id="215" name="Shape 215"/>
          <p:cNvPicPr preferRelativeResize="0"/>
          <p:nvPr/>
        </p:nvPicPr>
        <p:blipFill>
          <a:blip r:embed="rId3">
            <a:alphaModFix/>
          </a:blip>
          <a:stretch>
            <a:fillRect/>
          </a:stretch>
        </p:blipFill>
        <p:spPr>
          <a:xfrm>
            <a:off x="3234900" y="936900"/>
            <a:ext cx="5786076" cy="3269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barra</a:t>
            </a:r>
            <a:endParaRPr/>
          </a:p>
        </p:txBody>
      </p:sp>
      <p:sp>
        <p:nvSpPr>
          <p:cNvPr id="221" name="Shape 221"/>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http://radacad.com/stacked-chart-or-clustered-which-one-is-the-best</a:t>
            </a:r>
            <a:endParaRPr/>
          </a:p>
        </p:txBody>
      </p:sp>
      <p:pic>
        <p:nvPicPr>
          <p:cNvPr id="222" name="Shape 222"/>
          <p:cNvPicPr preferRelativeResize="0"/>
          <p:nvPr/>
        </p:nvPicPr>
        <p:blipFill>
          <a:blip r:embed="rId3">
            <a:alphaModFix/>
          </a:blip>
          <a:stretch>
            <a:fillRect/>
          </a:stretch>
        </p:blipFill>
        <p:spPr>
          <a:xfrm>
            <a:off x="4382475" y="245747"/>
            <a:ext cx="3870976" cy="2228728"/>
          </a:xfrm>
          <a:prstGeom prst="rect">
            <a:avLst/>
          </a:prstGeom>
          <a:noFill/>
          <a:ln>
            <a:noFill/>
          </a:ln>
        </p:spPr>
      </p:pic>
      <p:pic>
        <p:nvPicPr>
          <p:cNvPr id="223" name="Shape 223"/>
          <p:cNvPicPr preferRelativeResize="0"/>
          <p:nvPr/>
        </p:nvPicPr>
        <p:blipFill>
          <a:blip r:embed="rId4">
            <a:alphaModFix/>
          </a:blip>
          <a:stretch>
            <a:fillRect/>
          </a:stretch>
        </p:blipFill>
        <p:spPr>
          <a:xfrm>
            <a:off x="4382475" y="2512675"/>
            <a:ext cx="3870976" cy="2276725"/>
          </a:xfrm>
          <a:prstGeom prst="rect">
            <a:avLst/>
          </a:prstGeom>
          <a:noFill/>
          <a:ln>
            <a:noFill/>
          </a:ln>
        </p:spPr>
      </p:pic>
      <p:sp>
        <p:nvSpPr>
          <p:cNvPr id="224" name="Shape 224"/>
          <p:cNvSpPr txBox="1"/>
          <p:nvPr>
            <p:ph idx="1" type="body"/>
          </p:nvPr>
        </p:nvSpPr>
        <p:spPr>
          <a:xfrm>
            <a:off x="311700" y="1399400"/>
            <a:ext cx="2808000" cy="34281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sz="1400"/>
              <a:t>Permiten comparar cantidades  en </a:t>
            </a:r>
            <a:r>
              <a:rPr b="1" lang="es" sz="1400"/>
              <a:t>grupos</a:t>
            </a:r>
            <a:endParaRPr b="1" sz="1400"/>
          </a:p>
          <a:p>
            <a:pPr indent="0" lvl="0" marL="0" rtl="0">
              <a:lnSpc>
                <a:spcPct val="200000"/>
              </a:lnSpc>
              <a:spcBef>
                <a:spcPts val="1600"/>
              </a:spcBef>
              <a:spcAft>
                <a:spcPts val="0"/>
              </a:spcAft>
              <a:buNone/>
            </a:pPr>
            <a:r>
              <a:rPr lang="es" sz="1400"/>
              <a:t>Grouped vs stacked</a:t>
            </a:r>
            <a:endParaRPr sz="1400"/>
          </a:p>
          <a:p>
            <a:pPr indent="0" lvl="0" marL="0" rtl="0">
              <a:lnSpc>
                <a:spcPct val="200000"/>
              </a:lnSpc>
              <a:spcBef>
                <a:spcPts val="1600"/>
              </a:spcBef>
              <a:spcAft>
                <a:spcPts val="1600"/>
              </a:spcAft>
              <a:buNone/>
            </a:pPr>
            <a:r>
              <a:rPr lang="es" sz="1400"/>
              <a:t>Stacked at 100%</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barra</a:t>
            </a:r>
            <a:endParaRPr/>
          </a:p>
        </p:txBody>
      </p:sp>
      <p:pic>
        <p:nvPicPr>
          <p:cNvPr id="230" name="Shape 230"/>
          <p:cNvPicPr preferRelativeResize="0"/>
          <p:nvPr/>
        </p:nvPicPr>
        <p:blipFill>
          <a:blip r:embed="rId3">
            <a:alphaModFix/>
          </a:blip>
          <a:stretch>
            <a:fillRect/>
          </a:stretch>
        </p:blipFill>
        <p:spPr>
          <a:xfrm>
            <a:off x="531007" y="1546975"/>
            <a:ext cx="3376793" cy="3070375"/>
          </a:xfrm>
          <a:prstGeom prst="rect">
            <a:avLst/>
          </a:prstGeom>
          <a:noFill/>
          <a:ln>
            <a:noFill/>
          </a:ln>
        </p:spPr>
      </p:pic>
      <p:pic>
        <p:nvPicPr>
          <p:cNvPr id="231" name="Shape 231"/>
          <p:cNvPicPr preferRelativeResize="0"/>
          <p:nvPr/>
        </p:nvPicPr>
        <p:blipFill>
          <a:blip r:embed="rId4">
            <a:alphaModFix/>
          </a:blip>
          <a:stretch>
            <a:fillRect/>
          </a:stretch>
        </p:blipFill>
        <p:spPr>
          <a:xfrm>
            <a:off x="4019400" y="1709054"/>
            <a:ext cx="4984901" cy="2834675"/>
          </a:xfrm>
          <a:prstGeom prst="rect">
            <a:avLst/>
          </a:prstGeom>
          <a:noFill/>
          <a:ln>
            <a:noFill/>
          </a:ln>
        </p:spPr>
      </p:pic>
      <p:sp>
        <p:nvSpPr>
          <p:cNvPr id="232" name="Shape 232"/>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https://medium.com/the-mission/to-pie-charts-3b1f57bcb34a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s"/>
              <a:t>Histograma</a:t>
            </a:r>
            <a:endParaRPr/>
          </a:p>
        </p:txBody>
      </p:sp>
      <p:sp>
        <p:nvSpPr>
          <p:cNvPr id="238" name="Shape 238"/>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317500" lvl="0" marL="457200" rtl="0">
              <a:lnSpc>
                <a:spcPct val="200000"/>
              </a:lnSpc>
              <a:spcBef>
                <a:spcPts val="0"/>
              </a:spcBef>
              <a:spcAft>
                <a:spcPts val="0"/>
              </a:spcAft>
              <a:buSzPts val="1400"/>
              <a:buChar char="●"/>
            </a:pPr>
            <a:r>
              <a:rPr lang="es" sz="1400"/>
              <a:t>¡</a:t>
            </a:r>
            <a:r>
              <a:rPr lang="es" sz="1400"/>
              <a:t>No es lo mismo que un gráfico de barras!</a:t>
            </a:r>
            <a:endParaRPr sz="1400"/>
          </a:p>
          <a:p>
            <a:pPr indent="-317500" lvl="0" marL="457200" rtl="0">
              <a:lnSpc>
                <a:spcPct val="200000"/>
              </a:lnSpc>
              <a:spcBef>
                <a:spcPts val="0"/>
              </a:spcBef>
              <a:spcAft>
                <a:spcPts val="0"/>
              </a:spcAft>
              <a:buSzPts val="1400"/>
              <a:buChar char="●"/>
            </a:pPr>
            <a:r>
              <a:rPr lang="es" sz="1400"/>
              <a:t>Muestra la </a:t>
            </a:r>
            <a:r>
              <a:rPr b="1" lang="es" sz="1400"/>
              <a:t>distribución</a:t>
            </a:r>
            <a:r>
              <a:rPr lang="es" sz="1400"/>
              <a:t> de </a:t>
            </a:r>
            <a:r>
              <a:rPr b="1" lang="es" sz="1400"/>
              <a:t>una</a:t>
            </a:r>
            <a:r>
              <a:rPr lang="es" sz="1400"/>
              <a:t> variable </a:t>
            </a:r>
            <a:r>
              <a:rPr b="1" lang="es" sz="1400"/>
              <a:t>numérica</a:t>
            </a:r>
            <a:endParaRPr b="1" sz="1400"/>
          </a:p>
          <a:p>
            <a:pPr indent="-317500" lvl="0" marL="457200">
              <a:lnSpc>
                <a:spcPct val="200000"/>
              </a:lnSpc>
              <a:spcBef>
                <a:spcPts val="0"/>
              </a:spcBef>
              <a:spcAft>
                <a:spcPts val="0"/>
              </a:spcAft>
              <a:buSzPts val="1400"/>
              <a:buChar char="●"/>
            </a:pPr>
            <a:r>
              <a:rPr lang="es" sz="1400"/>
              <a:t>Divide los datos en </a:t>
            </a:r>
            <a:r>
              <a:rPr b="1" lang="es" sz="1400"/>
              <a:t>bins</a:t>
            </a:r>
            <a:endParaRPr b="1" sz="1400"/>
          </a:p>
        </p:txBody>
      </p:sp>
      <p:pic>
        <p:nvPicPr>
          <p:cNvPr id="239" name="Shape 239"/>
          <p:cNvPicPr preferRelativeResize="0"/>
          <p:nvPr/>
        </p:nvPicPr>
        <p:blipFill>
          <a:blip r:embed="rId3">
            <a:alphaModFix/>
          </a:blip>
          <a:stretch>
            <a:fillRect/>
          </a:stretch>
        </p:blipFill>
        <p:spPr>
          <a:xfrm>
            <a:off x="3443375" y="66675"/>
            <a:ext cx="5459199" cy="4691499"/>
          </a:xfrm>
          <a:prstGeom prst="rect">
            <a:avLst/>
          </a:prstGeom>
          <a:noFill/>
          <a:ln>
            <a:noFill/>
          </a:ln>
        </p:spPr>
      </p:pic>
      <p:sp>
        <p:nvSpPr>
          <p:cNvPr id="240" name="Shape 240"/>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4"/>
              </a:rPr>
              <a:t>https://seaborn.pydata.org/tutorial/distributions.html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Histograma</a:t>
            </a:r>
            <a:endParaRPr/>
          </a:p>
        </p:txBody>
      </p:sp>
      <p:sp>
        <p:nvSpPr>
          <p:cNvPr id="246" name="Shape 246"/>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1600"/>
              </a:spcAft>
              <a:buNone/>
            </a:pPr>
            <a:r>
              <a:rPr lang="es" sz="1400"/>
              <a:t>La </a:t>
            </a:r>
            <a:r>
              <a:rPr b="1" lang="es" sz="1400"/>
              <a:t>binarización</a:t>
            </a:r>
            <a:r>
              <a:rPr lang="es" sz="1400"/>
              <a:t> es muy importante en el histograma resultante.</a:t>
            </a:r>
            <a:endParaRPr b="1" sz="1400"/>
          </a:p>
        </p:txBody>
      </p:sp>
      <p:sp>
        <p:nvSpPr>
          <p:cNvPr id="247" name="Shape 247"/>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a:latin typeface="Open Sans"/>
                <a:ea typeface="Open Sans"/>
                <a:cs typeface="Open Sans"/>
                <a:sym typeface="Open Sans"/>
              </a:rPr>
              <a:t>The Truthful Art: Data, Charts and Maps for Communication</a:t>
            </a:r>
            <a:endParaRPr/>
          </a:p>
        </p:txBody>
      </p:sp>
      <p:pic>
        <p:nvPicPr>
          <p:cNvPr id="248" name="Shape 248"/>
          <p:cNvPicPr preferRelativeResize="0"/>
          <p:nvPr/>
        </p:nvPicPr>
        <p:blipFill>
          <a:blip r:embed="rId3">
            <a:alphaModFix/>
          </a:blip>
          <a:stretch>
            <a:fillRect/>
          </a:stretch>
        </p:blipFill>
        <p:spPr>
          <a:xfrm>
            <a:off x="2956200" y="416500"/>
            <a:ext cx="6024299" cy="37871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línea</a:t>
            </a:r>
            <a:endParaRPr/>
          </a:p>
        </p:txBody>
      </p:sp>
      <p:sp>
        <p:nvSpPr>
          <p:cNvPr id="254" name="Shape 254"/>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sz="1400"/>
              <a:t>Cada línea representa la variación de dos </a:t>
            </a:r>
            <a:r>
              <a:rPr b="1" lang="es" sz="1400"/>
              <a:t>variables numéricas</a:t>
            </a:r>
            <a:endParaRPr sz="1400"/>
          </a:p>
          <a:p>
            <a:pPr indent="0" lvl="0" marL="0" rtl="0">
              <a:lnSpc>
                <a:spcPct val="200000"/>
              </a:lnSpc>
              <a:spcBef>
                <a:spcPts val="1600"/>
              </a:spcBef>
              <a:spcAft>
                <a:spcPts val="1600"/>
              </a:spcAft>
              <a:buNone/>
            </a:pPr>
            <a:r>
              <a:rPr lang="es" sz="1400"/>
              <a:t>Múltiples líneas permiten comparar distintas categorías</a:t>
            </a:r>
            <a:endParaRPr sz="1400"/>
          </a:p>
        </p:txBody>
      </p:sp>
      <p:sp>
        <p:nvSpPr>
          <p:cNvPr id="255" name="Shape 255"/>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PyPlot tutorial</a:t>
            </a:r>
            <a:endParaRPr/>
          </a:p>
        </p:txBody>
      </p:sp>
      <p:pic>
        <p:nvPicPr>
          <p:cNvPr id="256" name="Shape 256"/>
          <p:cNvPicPr preferRelativeResize="0"/>
          <p:nvPr/>
        </p:nvPicPr>
        <p:blipFill>
          <a:blip r:embed="rId4">
            <a:alphaModFix/>
          </a:blip>
          <a:stretch>
            <a:fillRect/>
          </a:stretch>
        </p:blipFill>
        <p:spPr>
          <a:xfrm>
            <a:off x="3199025" y="614225"/>
            <a:ext cx="5719501" cy="40853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línea</a:t>
            </a:r>
            <a:endParaRPr/>
          </a:p>
        </p:txBody>
      </p:sp>
      <p:sp>
        <p:nvSpPr>
          <p:cNvPr id="262" name="Shape 262"/>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Seaborn tutorial</a:t>
            </a:r>
            <a:endParaRPr/>
          </a:p>
        </p:txBody>
      </p:sp>
      <p:pic>
        <p:nvPicPr>
          <p:cNvPr id="263" name="Shape 263"/>
          <p:cNvPicPr preferRelativeResize="0"/>
          <p:nvPr/>
        </p:nvPicPr>
        <p:blipFill>
          <a:blip r:embed="rId4">
            <a:alphaModFix/>
          </a:blip>
          <a:stretch>
            <a:fillRect/>
          </a:stretch>
        </p:blipFill>
        <p:spPr>
          <a:xfrm>
            <a:off x="3261225" y="885875"/>
            <a:ext cx="5657291" cy="3505500"/>
          </a:xfrm>
          <a:prstGeom prst="rect">
            <a:avLst/>
          </a:prstGeom>
          <a:noFill/>
          <a:ln>
            <a:noFill/>
          </a:ln>
        </p:spPr>
      </p:pic>
      <p:sp>
        <p:nvSpPr>
          <p:cNvPr id="264" name="Shape 264"/>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sz="1400"/>
              <a:t>Son muy versátiles</a:t>
            </a:r>
            <a:endParaRPr sz="1400"/>
          </a:p>
          <a:p>
            <a:pPr indent="0" lvl="0" marL="0" rtl="0">
              <a:lnSpc>
                <a:spcPct val="200000"/>
              </a:lnSpc>
              <a:spcBef>
                <a:spcPts val="1600"/>
              </a:spcBef>
              <a:spcAft>
                <a:spcPts val="1600"/>
              </a:spcAft>
              <a:buNone/>
            </a:pPr>
            <a:r>
              <a:rPr lang="es" sz="1400"/>
              <a:t>Generan gráficos visualmente simples, por lo que pueden contener mucha información</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línea</a:t>
            </a:r>
            <a:endParaRPr/>
          </a:p>
        </p:txBody>
      </p:sp>
      <p:sp>
        <p:nvSpPr>
          <p:cNvPr id="270" name="Shape 270"/>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War and Famine</a:t>
            </a:r>
            <a:endParaRPr/>
          </a:p>
        </p:txBody>
      </p:sp>
      <p:pic>
        <p:nvPicPr>
          <p:cNvPr id="271" name="Shape 271"/>
          <p:cNvPicPr preferRelativeResize="0"/>
          <p:nvPr/>
        </p:nvPicPr>
        <p:blipFill>
          <a:blip r:embed="rId4">
            <a:alphaModFix/>
          </a:blip>
          <a:stretch>
            <a:fillRect/>
          </a:stretch>
        </p:blipFill>
        <p:spPr>
          <a:xfrm>
            <a:off x="3885900" y="310350"/>
            <a:ext cx="5032624" cy="4522800"/>
          </a:xfrm>
          <a:prstGeom prst="rect">
            <a:avLst/>
          </a:prstGeom>
          <a:noFill/>
          <a:ln>
            <a:noFill/>
          </a:ln>
        </p:spPr>
      </p:pic>
      <p:sp>
        <p:nvSpPr>
          <p:cNvPr id="272" name="Shape 272"/>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0"/>
              </a:spcAft>
              <a:buNone/>
            </a:pPr>
            <a:r>
              <a:rPr lang="es" sz="1400"/>
              <a:t>Son muy versátiles</a:t>
            </a:r>
            <a:endParaRPr sz="1400"/>
          </a:p>
          <a:p>
            <a:pPr indent="0" lvl="0" marL="0" rtl="0">
              <a:lnSpc>
                <a:spcPct val="200000"/>
              </a:lnSpc>
              <a:spcBef>
                <a:spcPts val="1600"/>
              </a:spcBef>
              <a:spcAft>
                <a:spcPts val="1600"/>
              </a:spcAft>
              <a:buNone/>
            </a:pPr>
            <a:r>
              <a:rPr lang="es" sz="1400"/>
              <a:t>Generan gráficos visualmente simples, por lo que pueden contener mucha información</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área</a:t>
            </a:r>
            <a:endParaRPr/>
          </a:p>
        </p:txBody>
      </p:sp>
      <p:sp>
        <p:nvSpPr>
          <p:cNvPr id="278" name="Shape 278"/>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1600"/>
              </a:spcAft>
              <a:buNone/>
            </a:pPr>
            <a:r>
              <a:rPr lang="es" sz="1400"/>
              <a:t>Iguales a los gráficos de línea, pero tienen más </a:t>
            </a:r>
            <a:r>
              <a:rPr b="1" lang="es" sz="1400"/>
              <a:t>impacto visual</a:t>
            </a:r>
            <a:r>
              <a:rPr lang="es" sz="1400"/>
              <a:t>.</a:t>
            </a:r>
            <a:endParaRPr sz="1400"/>
          </a:p>
        </p:txBody>
      </p:sp>
      <p:sp>
        <p:nvSpPr>
          <p:cNvPr id="279" name="Shape 279"/>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Mountains out of molehills</a:t>
            </a:r>
            <a:endParaRPr/>
          </a:p>
        </p:txBody>
      </p:sp>
      <p:pic>
        <p:nvPicPr>
          <p:cNvPr id="280" name="Shape 280"/>
          <p:cNvPicPr preferRelativeResize="0"/>
          <p:nvPr/>
        </p:nvPicPr>
        <p:blipFill>
          <a:blip r:embed="rId4">
            <a:alphaModFix/>
          </a:blip>
          <a:stretch>
            <a:fillRect/>
          </a:stretch>
        </p:blipFill>
        <p:spPr>
          <a:xfrm>
            <a:off x="3199025" y="1052163"/>
            <a:ext cx="5719501" cy="30391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1600"/>
              </a:spcAft>
              <a:buNone/>
            </a:pPr>
            <a:r>
              <a:rPr lang="es" sz="1400"/>
              <a:t>Pueden ser </a:t>
            </a:r>
            <a:r>
              <a:rPr b="1" lang="es" sz="1400"/>
              <a:t>apilados</a:t>
            </a:r>
            <a:r>
              <a:rPr lang="es" sz="1400"/>
              <a:t>, tomando propiedades similares a los gráficos de barra apilados</a:t>
            </a:r>
            <a:endParaRPr sz="1400"/>
          </a:p>
        </p:txBody>
      </p:sp>
      <p:sp>
        <p:nvSpPr>
          <p:cNvPr id="286" name="Shape 28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área</a:t>
            </a:r>
            <a:endParaRPr/>
          </a:p>
        </p:txBody>
      </p:sp>
      <p:pic>
        <p:nvPicPr>
          <p:cNvPr id="287" name="Shape 287"/>
          <p:cNvPicPr preferRelativeResize="0"/>
          <p:nvPr/>
        </p:nvPicPr>
        <p:blipFill>
          <a:blip r:embed="rId3">
            <a:alphaModFix/>
          </a:blip>
          <a:stretch>
            <a:fillRect/>
          </a:stretch>
        </p:blipFill>
        <p:spPr>
          <a:xfrm>
            <a:off x="3178475" y="426950"/>
            <a:ext cx="5840300" cy="4380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nvSpPr>
        <p:spPr>
          <a:xfrm>
            <a:off x="474375" y="1511200"/>
            <a:ext cx="7976100" cy="2060100"/>
          </a:xfrm>
          <a:prstGeom prst="rect">
            <a:avLst/>
          </a:prstGeom>
          <a:noFill/>
          <a:ln>
            <a:noFill/>
          </a:ln>
        </p:spPr>
        <p:txBody>
          <a:bodyPr anchorCtr="0" anchor="ctr" bIns="91425" lIns="91425" spcFirstLastPara="1" rIns="91425" wrap="square" tIns="91425">
            <a:noAutofit/>
          </a:bodyPr>
          <a:lstStyle/>
          <a:p>
            <a:pPr indent="-317500" lvl="0" marL="457200" rtl="0">
              <a:spcBef>
                <a:spcPts val="0"/>
              </a:spcBef>
              <a:spcAft>
                <a:spcPts val="0"/>
              </a:spcAft>
              <a:buSzPts val="1400"/>
              <a:buChar char="●"/>
            </a:pPr>
            <a:r>
              <a:rPr lang="es"/>
              <a:t>Our brain process visuals 60000 faster than text</a:t>
            </a:r>
            <a:endParaRPr/>
          </a:p>
          <a:p>
            <a:pPr indent="-317500" lvl="0" marL="457200" rtl="0">
              <a:spcBef>
                <a:spcPts val="0"/>
              </a:spcBef>
              <a:spcAft>
                <a:spcPts val="0"/>
              </a:spcAft>
              <a:buSzPts val="1400"/>
              <a:buChar char="●"/>
            </a:pPr>
            <a:r>
              <a:rPr lang="es"/>
              <a:t>90% of the information transmitted to the brain is visual</a:t>
            </a:r>
            <a:endParaRPr/>
          </a:p>
          <a:p>
            <a:pPr indent="-317500" lvl="0" marL="457200" rtl="0">
              <a:spcBef>
                <a:spcPts val="0"/>
              </a:spcBef>
              <a:spcAft>
                <a:spcPts val="0"/>
              </a:spcAft>
              <a:buSzPts val="1400"/>
              <a:buChar char="●"/>
            </a:pPr>
            <a:r>
              <a:rPr lang="es"/>
              <a:t>70% of your sensory receptors are in your eyes</a:t>
            </a:r>
            <a:endParaRPr/>
          </a:p>
          <a:p>
            <a:pPr indent="-317500" lvl="0" marL="457200" rtl="0">
              <a:spcBef>
                <a:spcPts val="0"/>
              </a:spcBef>
              <a:spcAft>
                <a:spcPts val="0"/>
              </a:spcAft>
              <a:buSzPts val="1400"/>
              <a:buChar char="●"/>
            </a:pPr>
            <a:r>
              <a:rPr lang="es"/>
              <a:t>50% of your brain is active in visual processing</a:t>
            </a:r>
            <a:endParaRPr/>
          </a:p>
          <a:p>
            <a:pPr indent="-317500" lvl="0" marL="457200">
              <a:spcBef>
                <a:spcPts val="0"/>
              </a:spcBef>
              <a:spcAft>
                <a:spcPts val="0"/>
              </a:spcAft>
              <a:buSzPts val="1400"/>
              <a:buChar char="●"/>
            </a:pPr>
            <a:r>
              <a:rPr lang="es"/>
              <a:t>40% of people respond better to visuales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torta</a:t>
            </a:r>
            <a:endParaRPr/>
          </a:p>
        </p:txBody>
      </p:sp>
      <p:sp>
        <p:nvSpPr>
          <p:cNvPr id="293" name="Shape 293"/>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1600"/>
              </a:spcAft>
              <a:buNone/>
            </a:pPr>
            <a:r>
              <a:rPr lang="es" sz="1400"/>
              <a:t>Ilustra la distribución de la población con respecto a una </a:t>
            </a:r>
            <a:r>
              <a:rPr b="1" lang="es" sz="1400"/>
              <a:t>variable categórica</a:t>
            </a:r>
            <a:r>
              <a:rPr lang="es" sz="1400"/>
              <a:t>.</a:t>
            </a:r>
            <a:endParaRPr sz="1400"/>
          </a:p>
        </p:txBody>
      </p:sp>
      <p:sp>
        <p:nvSpPr>
          <p:cNvPr id="294" name="Shape 294"/>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Why I choose Keto</a:t>
            </a:r>
            <a:endParaRPr/>
          </a:p>
        </p:txBody>
      </p:sp>
      <p:pic>
        <p:nvPicPr>
          <p:cNvPr id="295" name="Shape 295"/>
          <p:cNvPicPr preferRelativeResize="0"/>
          <p:nvPr/>
        </p:nvPicPr>
        <p:blipFill>
          <a:blip r:embed="rId4">
            <a:alphaModFix/>
          </a:blip>
          <a:stretch>
            <a:fillRect/>
          </a:stretch>
        </p:blipFill>
        <p:spPr>
          <a:xfrm>
            <a:off x="3272100" y="446950"/>
            <a:ext cx="5719500" cy="424958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Shape 300"/>
          <p:cNvPicPr preferRelativeResize="0"/>
          <p:nvPr/>
        </p:nvPicPr>
        <p:blipFill>
          <a:blip r:embed="rId3">
            <a:alphaModFix/>
          </a:blip>
          <a:stretch>
            <a:fillRect/>
          </a:stretch>
        </p:blipFill>
        <p:spPr>
          <a:xfrm>
            <a:off x="4274213" y="135325"/>
            <a:ext cx="4779175" cy="4692275"/>
          </a:xfrm>
          <a:prstGeom prst="rect">
            <a:avLst/>
          </a:prstGeom>
          <a:noFill/>
          <a:ln>
            <a:noFill/>
          </a:ln>
        </p:spPr>
      </p:pic>
      <p:sp>
        <p:nvSpPr>
          <p:cNvPr id="301" name="Shape 301"/>
          <p:cNvSpPr txBox="1"/>
          <p:nvPr/>
        </p:nvSpPr>
        <p:spPr>
          <a:xfrm>
            <a:off x="1885500"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a:latin typeface="Open Sans"/>
                <a:ea typeface="Open Sans"/>
                <a:cs typeface="Open Sans"/>
                <a:sym typeface="Open Sans"/>
              </a:rPr>
              <a:t>The Truthful Art: Data, Charts and Maps for Communication</a:t>
            </a:r>
            <a:endParaRPr/>
          </a:p>
        </p:txBody>
      </p:sp>
      <p:sp>
        <p:nvSpPr>
          <p:cNvPr id="302" name="Shape 302"/>
          <p:cNvSpPr txBox="1"/>
          <p:nvPr>
            <p:ph idx="4294967295" type="title"/>
          </p:nvPr>
        </p:nvSpPr>
        <p:spPr>
          <a:xfrm>
            <a:off x="311700" y="555600"/>
            <a:ext cx="3048000" cy="75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s"/>
              <a:t>The horror of pie charts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torta</a:t>
            </a:r>
            <a:endParaRPr/>
          </a:p>
        </p:txBody>
      </p:sp>
      <p:sp>
        <p:nvSpPr>
          <p:cNvPr id="308" name="Shape 308"/>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nSpc>
                <a:spcPct val="200000"/>
              </a:lnSpc>
              <a:spcBef>
                <a:spcPts val="0"/>
              </a:spcBef>
              <a:spcAft>
                <a:spcPts val="1600"/>
              </a:spcAft>
              <a:buNone/>
            </a:pPr>
            <a:r>
              <a:rPr lang="es" sz="1400"/>
              <a:t>Elementos visuales adicionales facilitan la comparación entre elementos del gráfico</a:t>
            </a:r>
            <a:endParaRPr sz="1400"/>
          </a:p>
        </p:txBody>
      </p:sp>
      <p:sp>
        <p:nvSpPr>
          <p:cNvPr id="309" name="Shape 309"/>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The infamous pie chart</a:t>
            </a:r>
            <a:endParaRPr/>
          </a:p>
        </p:txBody>
      </p:sp>
      <p:pic>
        <p:nvPicPr>
          <p:cNvPr id="310" name="Shape 310"/>
          <p:cNvPicPr preferRelativeResize="0"/>
          <p:nvPr/>
        </p:nvPicPr>
        <p:blipFill>
          <a:blip r:embed="rId4">
            <a:alphaModFix/>
          </a:blip>
          <a:stretch>
            <a:fillRect/>
          </a:stretch>
        </p:blipFill>
        <p:spPr>
          <a:xfrm>
            <a:off x="3119700" y="358531"/>
            <a:ext cx="5798825" cy="41420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puntos</a:t>
            </a:r>
            <a:endParaRPr/>
          </a:p>
        </p:txBody>
      </p:sp>
      <p:sp>
        <p:nvSpPr>
          <p:cNvPr id="316" name="Shape 316"/>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317500" lvl="0" marL="457200" rtl="0">
              <a:lnSpc>
                <a:spcPct val="200000"/>
              </a:lnSpc>
              <a:spcBef>
                <a:spcPts val="0"/>
              </a:spcBef>
              <a:spcAft>
                <a:spcPts val="0"/>
              </a:spcAft>
              <a:buSzPts val="1400"/>
              <a:buChar char="●"/>
            </a:pPr>
            <a:r>
              <a:rPr lang="es" sz="1400"/>
              <a:t>Muestra la relación entre 2 o 3 </a:t>
            </a:r>
            <a:r>
              <a:rPr b="1" lang="es" sz="1400"/>
              <a:t>variables numéricas</a:t>
            </a:r>
            <a:r>
              <a:rPr lang="es" sz="1400"/>
              <a:t> continuas</a:t>
            </a:r>
            <a:endParaRPr sz="1400"/>
          </a:p>
          <a:p>
            <a:pPr indent="-317500" lvl="0" marL="457200" rtl="0">
              <a:lnSpc>
                <a:spcPct val="200000"/>
              </a:lnSpc>
              <a:spcBef>
                <a:spcPts val="0"/>
              </a:spcBef>
              <a:spcAft>
                <a:spcPts val="0"/>
              </a:spcAft>
              <a:buSzPts val="1400"/>
              <a:buChar char="●"/>
            </a:pPr>
            <a:r>
              <a:rPr lang="es" sz="1400"/>
              <a:t>Puede usar color, forma de los puntos para variables categóricas, y tamaño para variables numéricas</a:t>
            </a:r>
            <a:endParaRPr sz="1400"/>
          </a:p>
        </p:txBody>
      </p:sp>
      <p:sp>
        <p:nvSpPr>
          <p:cNvPr id="317" name="Shape 317"/>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Scatter plot shows exactly when Robert de Niro stopped making good films</a:t>
            </a:r>
            <a:endParaRPr/>
          </a:p>
        </p:txBody>
      </p:sp>
      <p:pic>
        <p:nvPicPr>
          <p:cNvPr id="318" name="Shape 318"/>
          <p:cNvPicPr preferRelativeResize="0"/>
          <p:nvPr/>
        </p:nvPicPr>
        <p:blipFill>
          <a:blip r:embed="rId4">
            <a:alphaModFix/>
          </a:blip>
          <a:stretch>
            <a:fillRect/>
          </a:stretch>
        </p:blipFill>
        <p:spPr>
          <a:xfrm>
            <a:off x="3083750" y="549371"/>
            <a:ext cx="5834775" cy="41076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cajas</a:t>
            </a:r>
            <a:endParaRPr/>
          </a:p>
        </p:txBody>
      </p:sp>
      <p:sp>
        <p:nvSpPr>
          <p:cNvPr id="324" name="Shape 324"/>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317500" lvl="0" marL="457200" rtl="0">
              <a:lnSpc>
                <a:spcPct val="200000"/>
              </a:lnSpc>
              <a:spcBef>
                <a:spcPts val="0"/>
              </a:spcBef>
              <a:spcAft>
                <a:spcPts val="0"/>
              </a:spcAft>
              <a:buSzPts val="1400"/>
              <a:buChar char="●"/>
            </a:pPr>
            <a:r>
              <a:rPr lang="es" sz="1400"/>
              <a:t>Muestra la </a:t>
            </a:r>
            <a:r>
              <a:rPr b="1" lang="es" sz="1400"/>
              <a:t>distribución</a:t>
            </a:r>
            <a:r>
              <a:rPr lang="es" sz="1400"/>
              <a:t> de una </a:t>
            </a:r>
            <a:r>
              <a:rPr b="1" lang="es" sz="1400"/>
              <a:t>variable numérica continua</a:t>
            </a:r>
            <a:r>
              <a:rPr lang="es" sz="1400"/>
              <a:t>.</a:t>
            </a:r>
            <a:endParaRPr sz="1400"/>
          </a:p>
          <a:p>
            <a:pPr indent="-317500" lvl="0" marL="457200" rtl="0">
              <a:lnSpc>
                <a:spcPct val="200000"/>
              </a:lnSpc>
              <a:spcBef>
                <a:spcPts val="0"/>
              </a:spcBef>
              <a:spcAft>
                <a:spcPts val="0"/>
              </a:spcAft>
              <a:buSzPts val="1400"/>
              <a:buChar char="●"/>
            </a:pPr>
            <a:r>
              <a:rPr lang="es" sz="1400"/>
              <a:t>Muestra información de forma más </a:t>
            </a:r>
            <a:r>
              <a:rPr b="1" lang="es" sz="1400"/>
              <a:t>condensada</a:t>
            </a:r>
            <a:r>
              <a:rPr lang="es" sz="1400"/>
              <a:t> que un histograma.</a:t>
            </a:r>
            <a:endParaRPr sz="1400"/>
          </a:p>
        </p:txBody>
      </p:sp>
      <p:sp>
        <p:nvSpPr>
          <p:cNvPr id="325" name="Shape 325"/>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Como ser más rápido estudiando variables numéricas: El Boxplot</a:t>
            </a:r>
            <a:endParaRPr/>
          </a:p>
        </p:txBody>
      </p:sp>
      <p:pic>
        <p:nvPicPr>
          <p:cNvPr id="326" name="Shape 326"/>
          <p:cNvPicPr preferRelativeResize="0"/>
          <p:nvPr/>
        </p:nvPicPr>
        <p:blipFill>
          <a:blip r:embed="rId4">
            <a:alphaModFix/>
          </a:blip>
          <a:stretch>
            <a:fillRect/>
          </a:stretch>
        </p:blipFill>
        <p:spPr>
          <a:xfrm>
            <a:off x="3162800" y="796875"/>
            <a:ext cx="5881450" cy="3692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s"/>
              <a:t>Gráficos de cajas</a:t>
            </a:r>
            <a:endParaRPr/>
          </a:p>
        </p:txBody>
      </p:sp>
      <p:pic>
        <p:nvPicPr>
          <p:cNvPr id="332" name="Shape 332"/>
          <p:cNvPicPr preferRelativeResize="0"/>
          <p:nvPr/>
        </p:nvPicPr>
        <p:blipFill>
          <a:blip r:embed="rId3">
            <a:alphaModFix/>
          </a:blip>
          <a:stretch>
            <a:fillRect/>
          </a:stretch>
        </p:blipFill>
        <p:spPr>
          <a:xfrm>
            <a:off x="712900" y="1311300"/>
            <a:ext cx="8071823" cy="36323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¿preguntas? ¿sugerencias?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1101450" y="1806450"/>
            <a:ext cx="4017300" cy="1530600"/>
          </a:xfrm>
          <a:prstGeom prst="rect">
            <a:avLst/>
          </a:prstGeom>
        </p:spPr>
        <p:txBody>
          <a:bodyPr anchorCtr="0" anchor="ctr" bIns="91425" lIns="91425" spcFirstLastPara="1" rIns="91425" wrap="square" tIns="91425">
            <a:noAutofit/>
          </a:bodyPr>
          <a:lstStyle/>
          <a:p>
            <a:pPr indent="0" lvl="0" marL="0" algn="r">
              <a:spcBef>
                <a:spcPts val="0"/>
              </a:spcBef>
              <a:spcAft>
                <a:spcPts val="0"/>
              </a:spcAft>
              <a:buNone/>
            </a:pPr>
            <a:r>
              <a:rPr lang="es"/>
              <a:t>Herramienta para la </a:t>
            </a:r>
            <a:endParaRPr>
              <a:solidFill>
                <a:schemeClr val="lt2"/>
              </a:solidFill>
            </a:endParaRPr>
          </a:p>
        </p:txBody>
      </p:sp>
      <p:sp>
        <p:nvSpPr>
          <p:cNvPr id="79" name="Shape 79"/>
          <p:cNvSpPr txBox="1"/>
          <p:nvPr/>
        </p:nvSpPr>
        <p:spPr>
          <a:xfrm>
            <a:off x="5042550" y="107175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4200">
                <a:solidFill>
                  <a:schemeClr val="lt2"/>
                </a:solidFill>
                <a:latin typeface="Economica"/>
                <a:ea typeface="Economica"/>
                <a:cs typeface="Economica"/>
                <a:sym typeface="Economica"/>
              </a:rPr>
              <a:t>comunicación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1101450" y="1806450"/>
            <a:ext cx="4017300" cy="153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Herramienta para la </a:t>
            </a:r>
            <a:endParaRPr>
              <a:solidFill>
                <a:schemeClr val="lt2"/>
              </a:solidFill>
            </a:endParaRPr>
          </a:p>
        </p:txBody>
      </p:sp>
      <p:sp>
        <p:nvSpPr>
          <p:cNvPr id="85" name="Shape 85"/>
          <p:cNvSpPr txBox="1"/>
          <p:nvPr/>
        </p:nvSpPr>
        <p:spPr>
          <a:xfrm>
            <a:off x="5042550" y="107175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s" sz="4200">
                <a:solidFill>
                  <a:schemeClr val="lt2"/>
                </a:solidFill>
                <a:latin typeface="Economica"/>
                <a:ea typeface="Economica"/>
                <a:cs typeface="Economica"/>
                <a:sym typeface="Economica"/>
              </a:rPr>
              <a:t>compresión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43750" y="47200"/>
            <a:ext cx="9100249" cy="38705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Shape 95"/>
          <p:cNvPicPr preferRelativeResize="0"/>
          <p:nvPr/>
        </p:nvPicPr>
        <p:blipFill>
          <a:blip r:embed="rId3">
            <a:alphaModFix/>
          </a:blip>
          <a:stretch>
            <a:fillRect/>
          </a:stretch>
        </p:blipFill>
        <p:spPr>
          <a:xfrm>
            <a:off x="43750" y="47200"/>
            <a:ext cx="9100249" cy="3870585"/>
          </a:xfrm>
          <a:prstGeom prst="rect">
            <a:avLst/>
          </a:prstGeom>
          <a:noFill/>
          <a:ln>
            <a:noFill/>
          </a:ln>
        </p:spPr>
      </p:pic>
      <p:pic>
        <p:nvPicPr>
          <p:cNvPr id="96" name="Shape 96"/>
          <p:cNvPicPr preferRelativeResize="0"/>
          <p:nvPr/>
        </p:nvPicPr>
        <p:blipFill>
          <a:blip r:embed="rId4">
            <a:alphaModFix/>
          </a:blip>
          <a:stretch>
            <a:fillRect/>
          </a:stretch>
        </p:blipFill>
        <p:spPr>
          <a:xfrm>
            <a:off x="4728675" y="2010126"/>
            <a:ext cx="2981725" cy="2816724"/>
          </a:xfrm>
          <a:prstGeom prst="rect">
            <a:avLst/>
          </a:prstGeom>
          <a:noFill/>
          <a:ln cap="flat" cmpd="sng" w="9525">
            <a:solidFill>
              <a:srgbClr val="999999"/>
            </a:solidFill>
            <a:prstDash val="solid"/>
            <a:round/>
            <a:headEnd len="sm" w="sm" type="none"/>
            <a:tailEnd len="sm" w="sm" type="none"/>
          </a:ln>
        </p:spPr>
      </p:pic>
      <p:pic>
        <p:nvPicPr>
          <p:cNvPr id="97" name="Shape 97"/>
          <p:cNvPicPr preferRelativeResize="0"/>
          <p:nvPr/>
        </p:nvPicPr>
        <p:blipFill>
          <a:blip r:embed="rId5">
            <a:alphaModFix/>
          </a:blip>
          <a:stretch>
            <a:fillRect/>
          </a:stretch>
        </p:blipFill>
        <p:spPr>
          <a:xfrm>
            <a:off x="1433600" y="2010125"/>
            <a:ext cx="3113037" cy="281672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0" y="152400"/>
            <a:ext cx="9144001" cy="49231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152400" y="611725"/>
            <a:ext cx="8839200" cy="2486025"/>
          </a:xfrm>
          <a:prstGeom prst="rect">
            <a:avLst/>
          </a:prstGeom>
          <a:noFill/>
          <a:ln>
            <a:noFill/>
          </a:ln>
        </p:spPr>
      </p:pic>
      <p:sp>
        <p:nvSpPr>
          <p:cNvPr id="108" name="Shape 108"/>
          <p:cNvSpPr txBox="1"/>
          <p:nvPr>
            <p:ph idx="1" type="body"/>
          </p:nvPr>
        </p:nvSpPr>
        <p:spPr>
          <a:xfrm>
            <a:off x="319500" y="4218925"/>
            <a:ext cx="7433100" cy="59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s"/>
              <a:t>¿Podés identificar tu rol en esta línea? ¿A dónde querés llegar?</a:t>
            </a:r>
            <a:endParaRPr/>
          </a:p>
        </p:txBody>
      </p:sp>
      <p:sp>
        <p:nvSpPr>
          <p:cNvPr id="109" name="Shape 109"/>
          <p:cNvSpPr txBox="1"/>
          <p:nvPr/>
        </p:nvSpPr>
        <p:spPr>
          <a:xfrm>
            <a:off x="5115300" y="3097750"/>
            <a:ext cx="3876300" cy="3864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s" sz="1000">
                <a:latin typeface="Droid Sans Mono"/>
                <a:ea typeface="Droid Sans Mono"/>
                <a:cs typeface="Droid Sans Mono"/>
                <a:sym typeface="Droid Sans Mono"/>
              </a:rPr>
              <a:t>Credit: </a:t>
            </a:r>
            <a:r>
              <a:rPr lang="es" sz="1000" u="sng">
                <a:solidFill>
                  <a:schemeClr val="hlink"/>
                </a:solidFill>
                <a:latin typeface="Droid Sans Mono"/>
                <a:ea typeface="Droid Sans Mono"/>
                <a:cs typeface="Droid Sans Mono"/>
                <a:sym typeface="Droid Sans Mono"/>
                <a:hlinkClick r:id="rId4"/>
              </a:rPr>
              <a:t>Medium Article</a:t>
            </a:r>
            <a:endParaRPr sz="1000">
              <a:latin typeface="Droid Sans Mono"/>
              <a:ea typeface="Droid Sans Mono"/>
              <a:cs typeface="Droid Sans Mono"/>
              <a:sym typeface="Droid Sans Mono"/>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